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6" r:id="rId2"/>
    <p:sldMasterId id="2147483660" r:id="rId3"/>
    <p:sldMasterId id="2147483661" r:id="rId4"/>
    <p:sldMasterId id="2147483663" r:id="rId5"/>
  </p:sldMasterIdLst>
  <p:notesMasterIdLst>
    <p:notesMasterId r:id="rId59"/>
  </p:notesMasterIdLst>
  <p:handoutMasterIdLst>
    <p:handoutMasterId r:id="rId60"/>
  </p:handoutMasterIdLst>
  <p:sldIdLst>
    <p:sldId id="446" r:id="rId6"/>
    <p:sldId id="676" r:id="rId7"/>
    <p:sldId id="694" r:id="rId8"/>
    <p:sldId id="695" r:id="rId9"/>
    <p:sldId id="675" r:id="rId10"/>
    <p:sldId id="565" r:id="rId11"/>
    <p:sldId id="409" r:id="rId12"/>
    <p:sldId id="489" r:id="rId13"/>
    <p:sldId id="490" r:id="rId14"/>
    <p:sldId id="665" r:id="rId15"/>
    <p:sldId id="663" r:id="rId16"/>
    <p:sldId id="625" r:id="rId17"/>
    <p:sldId id="626" r:id="rId18"/>
    <p:sldId id="627" r:id="rId19"/>
    <p:sldId id="628" r:id="rId20"/>
    <p:sldId id="629" r:id="rId21"/>
    <p:sldId id="630" r:id="rId22"/>
    <p:sldId id="631" r:id="rId23"/>
    <p:sldId id="700" r:id="rId24"/>
    <p:sldId id="701" r:id="rId25"/>
    <p:sldId id="703" r:id="rId26"/>
    <p:sldId id="633" r:id="rId27"/>
    <p:sldId id="634" r:id="rId28"/>
    <p:sldId id="635" r:id="rId29"/>
    <p:sldId id="636" r:id="rId30"/>
    <p:sldId id="637" r:id="rId31"/>
    <p:sldId id="638" r:id="rId32"/>
    <p:sldId id="639" r:id="rId33"/>
    <p:sldId id="692" r:id="rId34"/>
    <p:sldId id="693" r:id="rId35"/>
    <p:sldId id="640" r:id="rId36"/>
    <p:sldId id="643" r:id="rId37"/>
    <p:sldId id="644" r:id="rId38"/>
    <p:sldId id="645" r:id="rId39"/>
    <p:sldId id="646" r:id="rId40"/>
    <p:sldId id="647" r:id="rId41"/>
    <p:sldId id="648" r:id="rId42"/>
    <p:sldId id="649" r:id="rId43"/>
    <p:sldId id="654" r:id="rId44"/>
    <p:sldId id="655" r:id="rId45"/>
    <p:sldId id="657" r:id="rId46"/>
    <p:sldId id="658" r:id="rId47"/>
    <p:sldId id="667" r:id="rId48"/>
    <p:sldId id="672" r:id="rId49"/>
    <p:sldId id="674" r:id="rId50"/>
    <p:sldId id="659" r:id="rId51"/>
    <p:sldId id="536" r:id="rId52"/>
    <p:sldId id="560" r:id="rId53"/>
    <p:sldId id="539" r:id="rId54"/>
    <p:sldId id="534" r:id="rId55"/>
    <p:sldId id="702" r:id="rId56"/>
    <p:sldId id="566" r:id="rId57"/>
    <p:sldId id="699" r:id="rId58"/>
  </p:sldIdLst>
  <p:sldSz cx="9144000" cy="6858000" type="screen4x3"/>
  <p:notesSz cx="6858000" cy="9236075"/>
  <p:defaultTextStyle>
    <a:defPPr>
      <a:defRPr lang="en-US"/>
    </a:defPPr>
    <a:lvl1pPr algn="l" rtl="0" fontAlgn="base">
      <a:spcBef>
        <a:spcPct val="0"/>
      </a:spcBef>
      <a:spcAft>
        <a:spcPct val="0"/>
      </a:spcAft>
      <a:defRPr sz="2400" b="1"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l" rtl="0" fontAlgn="base">
      <a:spcBef>
        <a:spcPct val="0"/>
      </a:spcBef>
      <a:spcAft>
        <a:spcPct val="0"/>
      </a:spcAft>
      <a:defRPr sz="2400" b="1"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l" rtl="0" fontAlgn="base">
      <a:spcBef>
        <a:spcPct val="0"/>
      </a:spcBef>
      <a:spcAft>
        <a:spcPct val="0"/>
      </a:spcAft>
      <a:defRPr sz="2400" b="1"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l" rtl="0" fontAlgn="base">
      <a:spcBef>
        <a:spcPct val="0"/>
      </a:spcBef>
      <a:spcAft>
        <a:spcPct val="0"/>
      </a:spcAft>
      <a:defRPr sz="2400" b="1"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l" rtl="0" fontAlgn="base">
      <a:spcBef>
        <a:spcPct val="0"/>
      </a:spcBef>
      <a:spcAft>
        <a:spcPct val="0"/>
      </a:spcAft>
      <a:defRPr sz="2400" b="1"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2400" b="1"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2400" b="1"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2400" b="1"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2400" b="1" kern="1200">
        <a:solidFill>
          <a:schemeClr val="tx1"/>
        </a:solidFill>
        <a:effectLst>
          <a:outerShdw blurRad="38100" dist="38100" dir="2700000" algn="tl">
            <a:srgbClr val="000000">
              <a:alpha val="43137"/>
            </a:srgbClr>
          </a:outerShdw>
        </a:effectLst>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0000"/>
    <a:srgbClr val="FF3300"/>
    <a:srgbClr val="FF6600"/>
    <a:srgbClr val="1F3E7B"/>
    <a:srgbClr val="254A93"/>
    <a:srgbClr val="5F5F5F"/>
    <a:srgbClr val="03003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effectLst/>
              </a:defRPr>
            </a:lvl1pPr>
          </a:lstStyle>
          <a:p>
            <a:endParaRPr lang="en-US"/>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effectLst/>
              </a:defRPr>
            </a:lvl1pPr>
          </a:lstStyle>
          <a:p>
            <a:endParaRPr lang="en-US"/>
          </a:p>
        </p:txBody>
      </p:sp>
      <p:sp>
        <p:nvSpPr>
          <p:cNvPr id="3076" name="Rectangle 4"/>
          <p:cNvSpPr>
            <a:spLocks noGrp="1" noChangeArrowheads="1"/>
          </p:cNvSpPr>
          <p:nvPr>
            <p:ph type="ftr" sz="quarter" idx="2"/>
          </p:nvPr>
        </p:nvSpPr>
        <p:spPr bwMode="auto">
          <a:xfrm>
            <a:off x="0" y="8763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effectLst/>
              </a:defRPr>
            </a:lvl1pPr>
          </a:lstStyle>
          <a:p>
            <a:endParaRPr lang="en-US"/>
          </a:p>
        </p:txBody>
      </p:sp>
      <p:sp>
        <p:nvSpPr>
          <p:cNvPr id="3077" name="Rectangle 5"/>
          <p:cNvSpPr>
            <a:spLocks noGrp="1" noChangeArrowheads="1"/>
          </p:cNvSpPr>
          <p:nvPr>
            <p:ph type="sldNum" sz="quarter" idx="3"/>
          </p:nvPr>
        </p:nvSpPr>
        <p:spPr bwMode="auto">
          <a:xfrm>
            <a:off x="3886200" y="8763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effectLst/>
              </a:defRPr>
            </a:lvl1pPr>
          </a:lstStyle>
          <a:p>
            <a:fld id="{16FDBA07-C07F-40F3-A1FF-DD48A563F954}"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19050">
            <a:noFill/>
            <a:miter lim="800000"/>
            <a:headEnd/>
            <a:tailEnd type="none" w="lg" len="lg"/>
          </a:ln>
          <a:effectLst/>
        </p:spPr>
        <p:txBody>
          <a:bodyPr vert="horz" wrap="square" lIns="91440" tIns="45720" rIns="91440" bIns="45720" numCol="1" anchor="t" anchorCtr="0" compatLnSpc="1">
            <a:prstTxWarp prst="textNoShape">
              <a:avLst/>
            </a:prstTxWarp>
          </a:bodyPr>
          <a:lstStyle>
            <a:lvl1pPr>
              <a:defRPr sz="1200">
                <a:effectLst>
                  <a:outerShdw blurRad="38100" dist="38100" dir="2700000" algn="tl">
                    <a:srgbClr val="C0C0C0"/>
                  </a:outerShdw>
                </a:effectLst>
              </a:defRPr>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19050">
            <a:noFill/>
            <a:miter lim="800000"/>
            <a:headEnd/>
            <a:tailEnd type="none" w="lg" len="lg"/>
          </a:ln>
          <a:effectLst/>
        </p:spPr>
        <p:txBody>
          <a:bodyPr vert="horz" wrap="square" lIns="91440" tIns="45720" rIns="91440" bIns="45720" numCol="1" anchor="t" anchorCtr="0" compatLnSpc="1">
            <a:prstTxWarp prst="textNoShape">
              <a:avLst/>
            </a:prstTxWarp>
          </a:bodyPr>
          <a:lstStyle>
            <a:lvl1pPr algn="r">
              <a:defRPr sz="1200">
                <a:effectLst>
                  <a:outerShdw blurRad="38100" dist="38100" dir="2700000" algn="tl">
                    <a:srgbClr val="C0C0C0"/>
                  </a:outerShdw>
                </a:effectLst>
              </a:defRPr>
            </a:lvl1pPr>
          </a:lstStyle>
          <a:p>
            <a:endParaRPr lang="en-US"/>
          </a:p>
        </p:txBody>
      </p:sp>
      <p:sp>
        <p:nvSpPr>
          <p:cNvPr id="4100" name="Rectangle 4"/>
          <p:cNvSpPr>
            <a:spLocks noChangeArrowheads="1" noTextEdit="1"/>
          </p:cNvSpPr>
          <p:nvPr>
            <p:ph type="sldImg" idx="2"/>
          </p:nvPr>
        </p:nvSpPr>
        <p:spPr bwMode="auto">
          <a:xfrm>
            <a:off x="1092200" y="685800"/>
            <a:ext cx="4673600" cy="35052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4400" y="4419600"/>
            <a:ext cx="5029200" cy="4114800"/>
          </a:xfrm>
          <a:prstGeom prst="rect">
            <a:avLst/>
          </a:prstGeom>
          <a:noFill/>
          <a:ln w="19050">
            <a:noFill/>
            <a:miter lim="800000"/>
            <a:headEnd/>
            <a:tailEnd type="none" w="lg" len="lg"/>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763000"/>
            <a:ext cx="2971800" cy="457200"/>
          </a:xfrm>
          <a:prstGeom prst="rect">
            <a:avLst/>
          </a:prstGeom>
          <a:noFill/>
          <a:ln w="19050">
            <a:noFill/>
            <a:miter lim="800000"/>
            <a:headEnd/>
            <a:tailEnd type="none" w="lg" len="lg"/>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C0C0C0"/>
                  </a:outerShdw>
                </a:effectLst>
              </a:defRPr>
            </a:lvl1pPr>
          </a:lstStyle>
          <a:p>
            <a:endParaRPr lang="en-US"/>
          </a:p>
        </p:txBody>
      </p:sp>
      <p:sp>
        <p:nvSpPr>
          <p:cNvPr id="4103" name="Rectangle 7"/>
          <p:cNvSpPr>
            <a:spLocks noGrp="1" noChangeArrowheads="1"/>
          </p:cNvSpPr>
          <p:nvPr>
            <p:ph type="sldNum" sz="quarter" idx="5"/>
          </p:nvPr>
        </p:nvSpPr>
        <p:spPr bwMode="auto">
          <a:xfrm>
            <a:off x="3886200" y="8763000"/>
            <a:ext cx="2971800" cy="457200"/>
          </a:xfrm>
          <a:prstGeom prst="rect">
            <a:avLst/>
          </a:prstGeom>
          <a:noFill/>
          <a:ln w="19050">
            <a:noFill/>
            <a:miter lim="800000"/>
            <a:headEnd/>
            <a:tailEnd type="none" w="lg" len="lg"/>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C0C0C0"/>
                  </a:outerShdw>
                </a:effectLst>
              </a:defRPr>
            </a:lvl1pPr>
          </a:lstStyle>
          <a:p>
            <a:fld id="{E181346B-ED42-44A7-8052-D19C49CE6FF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Times"/>
        <a:ea typeface="+mn-ea"/>
        <a:cs typeface="+mn-cs"/>
      </a:defRPr>
    </a:lvl1pPr>
    <a:lvl2pPr marL="457200" algn="l" rtl="0" eaLnBrk="0" fontAlgn="base" hangingPunct="0">
      <a:spcBef>
        <a:spcPct val="30000"/>
      </a:spcBef>
      <a:spcAft>
        <a:spcPct val="0"/>
      </a:spcAft>
      <a:defRPr sz="1400" kern="1200">
        <a:solidFill>
          <a:schemeClr val="tx1"/>
        </a:solidFill>
        <a:latin typeface="Times"/>
        <a:ea typeface="+mn-ea"/>
        <a:cs typeface="+mn-cs"/>
      </a:defRPr>
    </a:lvl2pPr>
    <a:lvl3pPr marL="914400" algn="l" rtl="0" eaLnBrk="0" fontAlgn="base" hangingPunct="0">
      <a:spcBef>
        <a:spcPct val="30000"/>
      </a:spcBef>
      <a:spcAft>
        <a:spcPct val="0"/>
      </a:spcAft>
      <a:defRPr sz="1400" kern="1200">
        <a:solidFill>
          <a:schemeClr val="tx1"/>
        </a:solidFill>
        <a:latin typeface="Times"/>
        <a:ea typeface="+mn-ea"/>
        <a:cs typeface="+mn-cs"/>
      </a:defRPr>
    </a:lvl3pPr>
    <a:lvl4pPr marL="1371600" algn="l" rtl="0" eaLnBrk="0" fontAlgn="base" hangingPunct="0">
      <a:spcBef>
        <a:spcPct val="30000"/>
      </a:spcBef>
      <a:spcAft>
        <a:spcPct val="0"/>
      </a:spcAft>
      <a:defRPr sz="1400" kern="1200">
        <a:solidFill>
          <a:schemeClr val="tx1"/>
        </a:solidFill>
        <a:latin typeface="Times"/>
        <a:ea typeface="+mn-ea"/>
        <a:cs typeface="+mn-cs"/>
      </a:defRPr>
    </a:lvl4pPr>
    <a:lvl5pPr marL="1828800" algn="l" rtl="0" eaLnBrk="0" fontAlgn="base" hangingPunct="0">
      <a:spcBef>
        <a:spcPct val="30000"/>
      </a:spcBef>
      <a:spcAft>
        <a:spcPct val="0"/>
      </a:spcAft>
      <a:defRPr sz="14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ChangeArrowheads="1" noTextEdit="1"/>
          </p:cNvSpPr>
          <p:nvPr>
            <p:ph type="sldImg"/>
          </p:nvPr>
        </p:nvSpPr>
        <p:spPr>
          <a:xfrm>
            <a:off x="1120775" y="692150"/>
            <a:ext cx="4616450" cy="3462338"/>
          </a:xfrm>
          <a:ln/>
        </p:spPr>
      </p:sp>
      <p:sp>
        <p:nvSpPr>
          <p:cNvPr id="415747" name="Rectangle 3"/>
          <p:cNvSpPr>
            <a:spLocks noGrp="1" noChangeArrowheads="1"/>
          </p:cNvSpPr>
          <p:nvPr>
            <p:ph type="body" idx="1"/>
          </p:nvPr>
        </p:nvSpPr>
        <p:spPr>
          <a:xfrm>
            <a:off x="915988" y="4387850"/>
            <a:ext cx="5026025" cy="4156075"/>
          </a:xfrm>
        </p:spPr>
        <p:txBody>
          <a:bodyPr/>
          <a:lstStyle/>
          <a:p>
            <a:endParaRPr lang="en-US" sz="160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ChangeArrowheads="1" noTextEdit="1"/>
          </p:cNvSpPr>
          <p:nvPr>
            <p:ph type="sldImg"/>
          </p:nvPr>
        </p:nvSpPr>
        <p:spPr>
          <a:xfrm>
            <a:off x="1120775" y="693738"/>
            <a:ext cx="4616450" cy="3462337"/>
          </a:xfrm>
          <a:ln/>
        </p:spPr>
      </p:sp>
      <p:sp>
        <p:nvSpPr>
          <p:cNvPr id="419843" name="Rectangle 3"/>
          <p:cNvSpPr>
            <a:spLocks noGrp="1" noChangeArrowheads="1"/>
          </p:cNvSpPr>
          <p:nvPr>
            <p:ph type="body" idx="1"/>
          </p:nvPr>
        </p:nvSpPr>
        <p:spPr>
          <a:xfrm>
            <a:off x="915988" y="4387850"/>
            <a:ext cx="5026025" cy="4154488"/>
          </a:xfrm>
        </p:spPr>
        <p:txBody>
          <a:bodyPr/>
          <a:lstStyle/>
          <a:p>
            <a:r>
              <a:rPr lang="nb-NO" sz="1600">
                <a:latin typeface="Arial" charset="0"/>
                <a:cs typeface="Times New Roman" pitchFamily="18" charset="0"/>
              </a:rPr>
              <a:t>The aim of the third study was to understand whether further treatment with Varenicline for 12 weeks helped smokers who had quit on Varenicline to remain smokefree.  Again smokers who were motivated to quit and who smoked at least 10 cigarettes a day during the past year were eligible.  These smokers then started a 12-week, open-label Varenicline treatment phase in which they were encouraged to quit by day 8 of treatment. </a:t>
            </a:r>
          </a:p>
          <a:p>
            <a:r>
              <a:rPr lang="nb-NO" sz="1600">
                <a:latin typeface="Arial" charset="0"/>
                <a:cs typeface="Times New Roman" pitchFamily="18" charset="0"/>
              </a:rPr>
              <a:t> </a:t>
            </a:r>
          </a:p>
          <a:p>
            <a:r>
              <a:rPr lang="nb-NO" sz="1600">
                <a:latin typeface="Arial" charset="0"/>
                <a:cs typeface="Times New Roman" pitchFamily="18" charset="0"/>
              </a:rPr>
              <a:t>Subjects who did not smoke a single puff of a cigarette in week 12 at the end of the treatment were then randomized to either a further 12 week course of Varenicline or to placebo.  Weekly clinic visits from the start of the study to week 24 provided motivational support and follow-up. Visits were also scehduled after the end of treatment to week 52.  The primary endpoint was abstinence from even a single puff of a cigarette during weeks 13 to 24 and the secondary endpoint was abstinence during weeks 13 to 52.  Both these quit rates had to be confirmed by CO measurements in expired breath. </a:t>
            </a:r>
          </a:p>
          <a:p>
            <a:r>
              <a:rPr lang="en-US" sz="1600">
                <a:latin typeface="Arial" charset="0"/>
                <a:ea typeface="Arial Unicode MS" pitchFamily="34" charset="-128"/>
                <a:cs typeface="Arial Unicode MS" pitchFamily="34" charset="-128"/>
              </a:rPr>
              <a:t> </a:t>
            </a:r>
            <a:endParaRPr lang="en-US" sz="1600">
              <a:cs typeface="Times New Roman" pitchFamily="18" charset="0"/>
            </a:endParaRPr>
          </a:p>
          <a:p>
            <a:endParaRPr lang="en-US" sz="16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5682" name="Rectangle 2"/>
          <p:cNvSpPr>
            <a:spLocks noChangeArrowheads="1" noTextEdit="1"/>
          </p:cNvSpPr>
          <p:nvPr>
            <p:ph type="sldImg"/>
          </p:nvPr>
        </p:nvSpPr>
        <p:spPr>
          <a:xfrm>
            <a:off x="1317625" y="923925"/>
            <a:ext cx="4222750" cy="3167063"/>
          </a:xfrm>
          <a:solidFill>
            <a:srgbClr val="FFFFFF"/>
          </a:solidFill>
          <a:ln/>
        </p:spPr>
      </p:sp>
      <p:sp>
        <p:nvSpPr>
          <p:cNvPr id="455683" name="Rectangle 3"/>
          <p:cNvSpPr txBox="1">
            <a:spLocks noChangeArrowheads="1"/>
          </p:cNvSpPr>
          <p:nvPr>
            <p:ph type="body" idx="1"/>
          </p:nvPr>
        </p:nvSpPr>
        <p:spPr>
          <a:xfrm>
            <a:off x="1046163" y="4395788"/>
            <a:ext cx="4770437" cy="3513137"/>
          </a:xfrm>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1371600" y="3886200"/>
            <a:ext cx="6400800" cy="968375"/>
          </a:xfrm>
          <a:ln w="9525"/>
        </p:spPr>
        <p:txBody>
          <a:bodyPr>
            <a:spAutoFit/>
          </a:bodyPr>
          <a:lstStyle>
            <a:lvl1pPr marL="0" indent="0" algn="ctr">
              <a:buFontTx/>
              <a:buNone/>
              <a:defRPr/>
            </a:lvl1pPr>
          </a:lstStyle>
          <a:p>
            <a:r>
              <a:rPr lang="en-US"/>
              <a:t>Click to edit Master subtitle style</a:t>
            </a:r>
          </a:p>
        </p:txBody>
      </p:sp>
      <p:sp>
        <p:nvSpPr>
          <p:cNvPr id="2051" name="Rectangle 3"/>
          <p:cNvSpPr>
            <a:spLocks noGrp="1" noChangeArrowheads="1"/>
          </p:cNvSpPr>
          <p:nvPr>
            <p:ph type="ctrTitle" sz="quarter"/>
          </p:nvPr>
        </p:nvSpPr>
        <p:spPr>
          <a:xfrm>
            <a:off x="-165100" y="1182688"/>
            <a:ext cx="9474200" cy="2247900"/>
          </a:xfrm>
        </p:spPr>
        <p:txBody>
          <a:bodyPr/>
          <a:lstStyle>
            <a:lvl1pPr>
              <a:defRPr sz="4000"/>
            </a:lvl1pPr>
          </a:lstStyle>
          <a:p>
            <a:r>
              <a:rPr lang="en-US"/>
              <a:t>Click to edit Master title style</a:t>
            </a:r>
          </a:p>
        </p:txBody>
      </p:sp>
      <p:sp>
        <p:nvSpPr>
          <p:cNvPr id="2052" name="Rectangle 4"/>
          <p:cNvSpPr>
            <a:spLocks noGrp="1" noChangeArrowheads="1"/>
          </p:cNvSpPr>
          <p:nvPr>
            <p:ph type="dt" sz="half" idx="2"/>
          </p:nvPr>
        </p:nvSpPr>
        <p:spPr/>
        <p:txBody>
          <a:bodyPr/>
          <a:lstStyle>
            <a:lvl1pPr>
              <a:defRPr/>
            </a:lvl1pPr>
          </a:lstStyle>
          <a:p>
            <a:endParaRPr lang="en-US"/>
          </a:p>
        </p:txBody>
      </p:sp>
      <p:sp>
        <p:nvSpPr>
          <p:cNvPr id="2053" name="Rectangle 5"/>
          <p:cNvSpPr>
            <a:spLocks noGrp="1" noChangeArrowheads="1"/>
          </p:cNvSpPr>
          <p:nvPr>
            <p:ph type="ftr" sz="quarter" idx="3"/>
          </p:nvPr>
        </p:nvSpPr>
        <p:spPr>
          <a:xfrm>
            <a:off x="304800" y="6553200"/>
            <a:ext cx="8610600" cy="152400"/>
          </a:xfrm>
        </p:spPr>
        <p:txBody>
          <a:bodyPr/>
          <a:lstStyle>
            <a:lvl1pPr>
              <a:defRPr/>
            </a:lvl1pPr>
          </a:lstStyle>
          <a:p>
            <a:r>
              <a:rPr lang="en-US"/>
              <a:t>© 2010 MAYO FOUNDATION FOR MEDICAL EDUCATION AND RESEARCH.  ALL RIGHTS RESERVED</a:t>
            </a:r>
          </a:p>
        </p:txBody>
      </p:sp>
      <p:sp>
        <p:nvSpPr>
          <p:cNvPr id="2054" name="Rectangle 6"/>
          <p:cNvSpPr>
            <a:spLocks noGrp="1" noChangeArrowheads="1"/>
          </p:cNvSpPr>
          <p:nvPr>
            <p:ph type="sldNum" sz="quarter" idx="4"/>
          </p:nvPr>
        </p:nvSpPr>
        <p:spPr/>
        <p:txBody>
          <a:bodyPr/>
          <a:lstStyle>
            <a:lvl1pPr>
              <a:defRPr/>
            </a:lvl1pPr>
          </a:lstStyle>
          <a:p>
            <a:fld id="{727C0588-B978-42E3-8446-A94D723227CE}" type="slidenum">
              <a:rPr lang="en-US"/>
              <a:pPr/>
              <a:t>‹#›</a:t>
            </a:fld>
            <a:endParaRPr lang="en-US"/>
          </a:p>
        </p:txBody>
      </p:sp>
      <p:pic>
        <p:nvPicPr>
          <p:cNvPr id="2055" name="Picture 7" descr="MC-G214 150"/>
          <p:cNvPicPr>
            <a:picLocks noChangeAspect="1" noChangeArrowheads="1"/>
          </p:cNvPicPr>
          <p:nvPr/>
        </p:nvPicPr>
        <p:blipFill>
          <a:blip r:embed="rId2" cstate="print">
            <a:grayscl/>
          </a:blip>
          <a:srcRect/>
          <a:stretch>
            <a:fillRect/>
          </a:stretch>
        </p:blipFill>
        <p:spPr bwMode="auto">
          <a:xfrm>
            <a:off x="196850" y="6437313"/>
            <a:ext cx="1052513" cy="265112"/>
          </a:xfrm>
          <a:prstGeom prst="rect">
            <a:avLst/>
          </a:prstGeom>
          <a:noFill/>
          <a:ln w="9525">
            <a:noFill/>
            <a:miter lim="800000"/>
            <a:headEnd/>
            <a:tailEnd/>
          </a:ln>
          <a:effectLst>
            <a:outerShdw dist="22" dir="12821404" algn="ctr" rotWithShape="0">
              <a:srgbClr val="000000"/>
            </a:outerShdw>
          </a:effectLst>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 2010 MAYO FOUNDATION FOR MEDICAL EDUCATION AND RESEARCH.  ALL RIGHTS RESERVED</a:t>
            </a:r>
          </a:p>
        </p:txBody>
      </p:sp>
      <p:sp>
        <p:nvSpPr>
          <p:cNvPr id="6" name="Slide Number Placeholder 5"/>
          <p:cNvSpPr>
            <a:spLocks noGrp="1"/>
          </p:cNvSpPr>
          <p:nvPr>
            <p:ph type="sldNum" sz="quarter" idx="12"/>
          </p:nvPr>
        </p:nvSpPr>
        <p:spPr/>
        <p:txBody>
          <a:bodyPr/>
          <a:lstStyle>
            <a:lvl1pPr>
              <a:defRPr/>
            </a:lvl1pPr>
          </a:lstStyle>
          <a:p>
            <a:fld id="{B9C898B2-CE20-4897-8230-B96635C70A4F}" type="slidenum">
              <a:rPr lang="en-US"/>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40550" y="439738"/>
            <a:ext cx="2368550" cy="5976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5100" y="439738"/>
            <a:ext cx="6953250" cy="5976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 2010 MAYO FOUNDATION FOR MEDICAL EDUCATION AND RESEARCH.  ALL RIGHTS RESERVED</a:t>
            </a:r>
          </a:p>
        </p:txBody>
      </p:sp>
      <p:sp>
        <p:nvSpPr>
          <p:cNvPr id="6" name="Slide Number Placeholder 5"/>
          <p:cNvSpPr>
            <a:spLocks noGrp="1"/>
          </p:cNvSpPr>
          <p:nvPr>
            <p:ph type="sldNum" sz="quarter" idx="12"/>
          </p:nvPr>
        </p:nvSpPr>
        <p:spPr/>
        <p:txBody>
          <a:bodyPr/>
          <a:lstStyle>
            <a:lvl1pPr>
              <a:defRPr/>
            </a:lvl1pPr>
          </a:lstStyle>
          <a:p>
            <a:fld id="{174C9A0F-F150-4AF9-B50E-F2AFE6ED75EA}" type="slidenum">
              <a:rPr lang="en-US"/>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65100" y="439738"/>
            <a:ext cx="9474200" cy="5976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462088" y="6553200"/>
            <a:ext cx="1463675" cy="152400"/>
          </a:xfrm>
        </p:spPr>
        <p:txBody>
          <a:bodyPr/>
          <a:lstStyle>
            <a:lvl1pPr>
              <a:defRPr/>
            </a:lvl1pPr>
          </a:lstStyle>
          <a:p>
            <a:endParaRPr lang="en-US"/>
          </a:p>
        </p:txBody>
      </p:sp>
      <p:sp>
        <p:nvSpPr>
          <p:cNvPr id="4" name="Footer Placeholder 3"/>
          <p:cNvSpPr>
            <a:spLocks noGrp="1"/>
          </p:cNvSpPr>
          <p:nvPr>
            <p:ph type="ftr" sz="quarter" idx="11"/>
          </p:nvPr>
        </p:nvSpPr>
        <p:spPr>
          <a:xfrm>
            <a:off x="609600" y="6553200"/>
            <a:ext cx="8305800" cy="152400"/>
          </a:xfrm>
        </p:spPr>
        <p:txBody>
          <a:bodyPr/>
          <a:lstStyle>
            <a:lvl1pPr>
              <a:defRPr/>
            </a:lvl1pPr>
          </a:lstStyle>
          <a:p>
            <a:r>
              <a:rPr lang="en-US"/>
              <a:t>© 2010 MAYO FOUNDATION FOR MEDICAL EDUCATION AND RESEARCH.  ALL RIGHTS RESERVED</a:t>
            </a:r>
          </a:p>
        </p:txBody>
      </p:sp>
      <p:sp>
        <p:nvSpPr>
          <p:cNvPr id="5" name="Slide Number Placeholder 4"/>
          <p:cNvSpPr>
            <a:spLocks noGrp="1"/>
          </p:cNvSpPr>
          <p:nvPr>
            <p:ph type="sldNum" sz="quarter" idx="12"/>
          </p:nvPr>
        </p:nvSpPr>
        <p:spPr>
          <a:xfrm>
            <a:off x="7010400" y="6553200"/>
            <a:ext cx="1905000" cy="152400"/>
          </a:xfrm>
        </p:spPr>
        <p:txBody>
          <a:bodyPr/>
          <a:lstStyle>
            <a:lvl1pPr>
              <a:defRPr/>
            </a:lvl1pPr>
          </a:lstStyle>
          <a:p>
            <a:fld id="{A6BF3B72-7AED-4D30-B535-2ECA0ACC6438}" type="slidenum">
              <a:rPr lang="en-US"/>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5100" y="439738"/>
            <a:ext cx="9474200" cy="660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4188"/>
            <a:ext cx="3810000" cy="4662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4188"/>
            <a:ext cx="3810000" cy="4662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462088" y="6553200"/>
            <a:ext cx="1463675" cy="152400"/>
          </a:xfrm>
        </p:spPr>
        <p:txBody>
          <a:bodyPr/>
          <a:lstStyle>
            <a:lvl1pPr>
              <a:defRPr/>
            </a:lvl1pPr>
          </a:lstStyle>
          <a:p>
            <a:endParaRPr lang="en-US"/>
          </a:p>
        </p:txBody>
      </p:sp>
      <p:sp>
        <p:nvSpPr>
          <p:cNvPr id="6" name="Footer Placeholder 5"/>
          <p:cNvSpPr>
            <a:spLocks noGrp="1"/>
          </p:cNvSpPr>
          <p:nvPr>
            <p:ph type="ftr" sz="quarter" idx="11"/>
          </p:nvPr>
        </p:nvSpPr>
        <p:spPr>
          <a:xfrm>
            <a:off x="609600" y="6553200"/>
            <a:ext cx="8305800" cy="152400"/>
          </a:xfrm>
        </p:spPr>
        <p:txBody>
          <a:bodyPr/>
          <a:lstStyle>
            <a:lvl1pPr>
              <a:defRPr/>
            </a:lvl1pPr>
          </a:lstStyle>
          <a:p>
            <a:r>
              <a:rPr lang="en-US"/>
              <a:t>© 2010 MAYO FOUNDATION FOR MEDICAL EDUCATION AND RESEARCH.  ALL RIGHTS RESERVED</a:t>
            </a:r>
          </a:p>
        </p:txBody>
      </p:sp>
      <p:sp>
        <p:nvSpPr>
          <p:cNvPr id="7" name="Slide Number Placeholder 6"/>
          <p:cNvSpPr>
            <a:spLocks noGrp="1"/>
          </p:cNvSpPr>
          <p:nvPr>
            <p:ph type="sldNum" sz="quarter" idx="12"/>
          </p:nvPr>
        </p:nvSpPr>
        <p:spPr>
          <a:xfrm>
            <a:off x="7010400" y="6553200"/>
            <a:ext cx="1905000" cy="152400"/>
          </a:xfrm>
        </p:spPr>
        <p:txBody>
          <a:bodyPr/>
          <a:lstStyle>
            <a:lvl1pPr>
              <a:defRPr/>
            </a:lvl1pPr>
          </a:lstStyle>
          <a:p>
            <a:fld id="{9EFB5BC4-CAED-4A39-8762-CC9FFADE4C6E}" type="slidenum">
              <a:rPr lang="en-US"/>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100" y="439738"/>
            <a:ext cx="9474200" cy="660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754188"/>
            <a:ext cx="7772400" cy="4662487"/>
          </a:xfrm>
        </p:spPr>
        <p:txBody>
          <a:bodyPr/>
          <a:lstStyle/>
          <a:p>
            <a:endParaRPr lang="en-US"/>
          </a:p>
        </p:txBody>
      </p:sp>
      <p:sp>
        <p:nvSpPr>
          <p:cNvPr id="4" name="Date Placeholder 3"/>
          <p:cNvSpPr>
            <a:spLocks noGrp="1"/>
          </p:cNvSpPr>
          <p:nvPr>
            <p:ph type="dt" sz="half" idx="10"/>
          </p:nvPr>
        </p:nvSpPr>
        <p:spPr>
          <a:xfrm>
            <a:off x="1462088" y="6553200"/>
            <a:ext cx="1463675" cy="152400"/>
          </a:xfrm>
        </p:spPr>
        <p:txBody>
          <a:bodyPr/>
          <a:lstStyle>
            <a:lvl1pPr>
              <a:defRPr/>
            </a:lvl1pPr>
          </a:lstStyle>
          <a:p>
            <a:endParaRPr lang="en-US"/>
          </a:p>
        </p:txBody>
      </p:sp>
      <p:sp>
        <p:nvSpPr>
          <p:cNvPr id="5" name="Footer Placeholder 4"/>
          <p:cNvSpPr>
            <a:spLocks noGrp="1"/>
          </p:cNvSpPr>
          <p:nvPr>
            <p:ph type="ftr" sz="quarter" idx="11"/>
          </p:nvPr>
        </p:nvSpPr>
        <p:spPr>
          <a:xfrm>
            <a:off x="609600" y="6553200"/>
            <a:ext cx="8305800" cy="152400"/>
          </a:xfrm>
        </p:spPr>
        <p:txBody>
          <a:bodyPr/>
          <a:lstStyle>
            <a:lvl1pPr>
              <a:defRPr/>
            </a:lvl1pPr>
          </a:lstStyle>
          <a:p>
            <a:r>
              <a:rPr lang="en-US"/>
              <a:t>© 2010 MAYO FOUNDATION FOR MEDICAL EDUCATION AND RESEARCH.  ALL RIGHTS RESERVED</a:t>
            </a:r>
          </a:p>
        </p:txBody>
      </p:sp>
      <p:sp>
        <p:nvSpPr>
          <p:cNvPr id="6" name="Slide Number Placeholder 5"/>
          <p:cNvSpPr>
            <a:spLocks noGrp="1"/>
          </p:cNvSpPr>
          <p:nvPr>
            <p:ph type="sldNum" sz="quarter" idx="12"/>
          </p:nvPr>
        </p:nvSpPr>
        <p:spPr>
          <a:xfrm>
            <a:off x="7010400" y="6553200"/>
            <a:ext cx="1905000" cy="152400"/>
          </a:xfrm>
        </p:spPr>
        <p:txBody>
          <a:bodyPr/>
          <a:lstStyle>
            <a:lvl1pPr>
              <a:defRPr/>
            </a:lvl1pPr>
          </a:lstStyle>
          <a:p>
            <a:fld id="{9B4D504F-E05A-499E-B220-BDB912609ABC}" type="slidenum">
              <a:rPr lang="en-US"/>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38274" name="Rectangle 2"/>
          <p:cNvSpPr>
            <a:spLocks noGrp="1" noChangeArrowheads="1"/>
          </p:cNvSpPr>
          <p:nvPr>
            <p:ph type="subTitle" idx="1"/>
          </p:nvPr>
        </p:nvSpPr>
        <p:spPr>
          <a:xfrm>
            <a:off x="1371600" y="3886200"/>
            <a:ext cx="6400800" cy="968375"/>
          </a:xfrm>
          <a:ln w="9525"/>
        </p:spPr>
        <p:txBody>
          <a:bodyPr>
            <a:spAutoFit/>
          </a:bodyPr>
          <a:lstStyle>
            <a:lvl1pPr marL="0" indent="0" algn="ctr">
              <a:buFontTx/>
              <a:buNone/>
              <a:defRPr/>
            </a:lvl1pPr>
          </a:lstStyle>
          <a:p>
            <a:r>
              <a:rPr lang="en-US"/>
              <a:t>Click to edit Master subtitle style</a:t>
            </a:r>
          </a:p>
        </p:txBody>
      </p:sp>
      <p:sp>
        <p:nvSpPr>
          <p:cNvPr id="438275" name="Rectangle 3"/>
          <p:cNvSpPr>
            <a:spLocks noGrp="1" noChangeArrowheads="1"/>
          </p:cNvSpPr>
          <p:nvPr>
            <p:ph type="ctrTitle" sz="quarter"/>
          </p:nvPr>
        </p:nvSpPr>
        <p:spPr>
          <a:xfrm>
            <a:off x="-165100" y="1182688"/>
            <a:ext cx="9474200" cy="2247900"/>
          </a:xfrm>
        </p:spPr>
        <p:txBody>
          <a:bodyPr/>
          <a:lstStyle>
            <a:lvl1pPr>
              <a:defRPr sz="4000"/>
            </a:lvl1pPr>
          </a:lstStyle>
          <a:p>
            <a:r>
              <a:rPr lang="en-US"/>
              <a:t>Click to edit Master title style</a:t>
            </a:r>
          </a:p>
        </p:txBody>
      </p:sp>
      <p:sp>
        <p:nvSpPr>
          <p:cNvPr id="438276" name="Rectangle 4"/>
          <p:cNvSpPr>
            <a:spLocks noGrp="1" noChangeArrowheads="1"/>
          </p:cNvSpPr>
          <p:nvPr>
            <p:ph type="dt" sz="half" idx="2"/>
          </p:nvPr>
        </p:nvSpPr>
        <p:spPr/>
        <p:txBody>
          <a:bodyPr/>
          <a:lstStyle>
            <a:lvl1pPr>
              <a:defRPr/>
            </a:lvl1pPr>
          </a:lstStyle>
          <a:p>
            <a:endParaRPr lang="en-US"/>
          </a:p>
        </p:txBody>
      </p:sp>
      <p:sp>
        <p:nvSpPr>
          <p:cNvPr id="438277" name="Rectangle 5"/>
          <p:cNvSpPr>
            <a:spLocks noGrp="1" noChangeArrowheads="1"/>
          </p:cNvSpPr>
          <p:nvPr>
            <p:ph type="ftr" sz="quarter" idx="3"/>
          </p:nvPr>
        </p:nvSpPr>
        <p:spPr>
          <a:xfrm>
            <a:off x="228600" y="6553200"/>
            <a:ext cx="8686800" cy="152400"/>
          </a:xfrm>
        </p:spPr>
        <p:txBody>
          <a:bodyPr/>
          <a:lstStyle>
            <a:lvl1pPr>
              <a:defRPr/>
            </a:lvl1pPr>
          </a:lstStyle>
          <a:p>
            <a:r>
              <a:rPr lang="en-US"/>
              <a:t>© 2010 MAYO FOUNDATION FOR MEDICAL EDUCATION AND RESEARCH.  ALL RIGHTS RESERVED</a:t>
            </a:r>
          </a:p>
        </p:txBody>
      </p:sp>
      <p:sp>
        <p:nvSpPr>
          <p:cNvPr id="438278" name="Rectangle 6"/>
          <p:cNvSpPr>
            <a:spLocks noGrp="1" noChangeArrowheads="1"/>
          </p:cNvSpPr>
          <p:nvPr>
            <p:ph type="sldNum" sz="quarter" idx="4"/>
          </p:nvPr>
        </p:nvSpPr>
        <p:spPr/>
        <p:txBody>
          <a:bodyPr/>
          <a:lstStyle>
            <a:lvl1pPr>
              <a:defRPr/>
            </a:lvl1pPr>
          </a:lstStyle>
          <a:p>
            <a:fld id="{C5D8F5BC-A07C-43B9-84E7-07F5509E3143}" type="slidenum">
              <a:rPr lang="en-US"/>
              <a:pPr/>
              <a:t>‹#›</a:t>
            </a:fld>
            <a:endParaRPr lang="en-US"/>
          </a:p>
        </p:txBody>
      </p:sp>
      <p:pic>
        <p:nvPicPr>
          <p:cNvPr id="438279" name="Picture 7" descr="MC-G214 150"/>
          <p:cNvPicPr>
            <a:picLocks noChangeAspect="1" noChangeArrowheads="1"/>
          </p:cNvPicPr>
          <p:nvPr/>
        </p:nvPicPr>
        <p:blipFill>
          <a:blip r:embed="rId2" cstate="print">
            <a:grayscl/>
          </a:blip>
          <a:srcRect/>
          <a:stretch>
            <a:fillRect/>
          </a:stretch>
        </p:blipFill>
        <p:spPr bwMode="auto">
          <a:xfrm>
            <a:off x="196850" y="6437313"/>
            <a:ext cx="1050925" cy="265112"/>
          </a:xfrm>
          <a:prstGeom prst="rect">
            <a:avLst/>
          </a:prstGeom>
          <a:noFill/>
          <a:ln w="9525">
            <a:noFill/>
            <a:miter lim="800000"/>
            <a:headEnd/>
            <a:tailEnd/>
          </a:ln>
          <a:effectLst>
            <a:outerShdw dist="22" dir="12821404" algn="ctr" rotWithShape="0">
              <a:srgbClr val="000000"/>
            </a:outerShdw>
          </a:effectLst>
        </p:spPr>
      </p:pic>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 2010 MAYO FOUNDATION FOR MEDICAL EDUCATION AND RESEARCH.  ALL RIGHTS RESERVED</a:t>
            </a:r>
          </a:p>
        </p:txBody>
      </p:sp>
      <p:sp>
        <p:nvSpPr>
          <p:cNvPr id="6" name="Slide Number Placeholder 5"/>
          <p:cNvSpPr>
            <a:spLocks noGrp="1"/>
          </p:cNvSpPr>
          <p:nvPr>
            <p:ph type="sldNum" sz="quarter" idx="12"/>
          </p:nvPr>
        </p:nvSpPr>
        <p:spPr/>
        <p:txBody>
          <a:bodyPr/>
          <a:lstStyle>
            <a:lvl1pPr>
              <a:defRPr/>
            </a:lvl1pPr>
          </a:lstStyle>
          <a:p>
            <a:fld id="{0103BF19-EA99-499D-82AC-AD10CB3A9361}" type="slidenum">
              <a:rPr lang="en-US"/>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 2010 MAYO FOUNDATION FOR MEDICAL EDUCATION AND RESEARCH.  ALL RIGHTS RESERVED</a:t>
            </a:r>
          </a:p>
        </p:txBody>
      </p:sp>
      <p:sp>
        <p:nvSpPr>
          <p:cNvPr id="6" name="Slide Number Placeholder 5"/>
          <p:cNvSpPr>
            <a:spLocks noGrp="1"/>
          </p:cNvSpPr>
          <p:nvPr>
            <p:ph type="sldNum" sz="quarter" idx="12"/>
          </p:nvPr>
        </p:nvSpPr>
        <p:spPr/>
        <p:txBody>
          <a:bodyPr/>
          <a:lstStyle>
            <a:lvl1pPr>
              <a:defRPr/>
            </a:lvl1pPr>
          </a:lstStyle>
          <a:p>
            <a:fld id="{131FA361-835E-4F52-A595-0D467D1C7B1A}" type="slidenum">
              <a:rPr lang="en-US"/>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4188"/>
            <a:ext cx="3810000" cy="4662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4188"/>
            <a:ext cx="3810000" cy="4662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 2010 MAYO FOUNDATION FOR MEDICAL EDUCATION AND RESEARCH.  ALL RIGHTS RESERVED</a:t>
            </a:r>
          </a:p>
        </p:txBody>
      </p:sp>
      <p:sp>
        <p:nvSpPr>
          <p:cNvPr id="7" name="Slide Number Placeholder 6"/>
          <p:cNvSpPr>
            <a:spLocks noGrp="1"/>
          </p:cNvSpPr>
          <p:nvPr>
            <p:ph type="sldNum" sz="quarter" idx="12"/>
          </p:nvPr>
        </p:nvSpPr>
        <p:spPr/>
        <p:txBody>
          <a:bodyPr/>
          <a:lstStyle>
            <a:lvl1pPr>
              <a:defRPr/>
            </a:lvl1pPr>
          </a:lstStyle>
          <a:p>
            <a:fld id="{3D2E3416-7454-4336-92E2-FEBF1C9B5F82}" type="slidenum">
              <a:rPr lang="en-US"/>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 2010 MAYO FOUNDATION FOR MEDICAL EDUCATION AND RESEARCH.  ALL RIGHTS RESERVED</a:t>
            </a:r>
          </a:p>
        </p:txBody>
      </p:sp>
      <p:sp>
        <p:nvSpPr>
          <p:cNvPr id="9" name="Slide Number Placeholder 8"/>
          <p:cNvSpPr>
            <a:spLocks noGrp="1"/>
          </p:cNvSpPr>
          <p:nvPr>
            <p:ph type="sldNum" sz="quarter" idx="12"/>
          </p:nvPr>
        </p:nvSpPr>
        <p:spPr/>
        <p:txBody>
          <a:bodyPr/>
          <a:lstStyle>
            <a:lvl1pPr>
              <a:defRPr/>
            </a:lvl1pPr>
          </a:lstStyle>
          <a:p>
            <a:fld id="{9E478E34-DA37-46D4-83FE-9947CA362DF1}"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 2010 MAYO FOUNDATION FOR MEDICAL EDUCATION AND RESEARCH.  ALL RIGHTS RESERVED</a:t>
            </a:r>
          </a:p>
        </p:txBody>
      </p:sp>
      <p:sp>
        <p:nvSpPr>
          <p:cNvPr id="6" name="Slide Number Placeholder 5"/>
          <p:cNvSpPr>
            <a:spLocks noGrp="1"/>
          </p:cNvSpPr>
          <p:nvPr>
            <p:ph type="sldNum" sz="quarter" idx="12"/>
          </p:nvPr>
        </p:nvSpPr>
        <p:spPr/>
        <p:txBody>
          <a:bodyPr/>
          <a:lstStyle>
            <a:lvl1pPr>
              <a:defRPr/>
            </a:lvl1pPr>
          </a:lstStyle>
          <a:p>
            <a:fld id="{FB39D786-4543-4432-B27B-5EF3837C7C23}" type="slidenum">
              <a:rPr lang="en-US"/>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 2010 MAYO FOUNDATION FOR MEDICAL EDUCATION AND RESEARCH.  ALL RIGHTS RESERVED</a:t>
            </a:r>
          </a:p>
        </p:txBody>
      </p:sp>
      <p:sp>
        <p:nvSpPr>
          <p:cNvPr id="5" name="Slide Number Placeholder 4"/>
          <p:cNvSpPr>
            <a:spLocks noGrp="1"/>
          </p:cNvSpPr>
          <p:nvPr>
            <p:ph type="sldNum" sz="quarter" idx="12"/>
          </p:nvPr>
        </p:nvSpPr>
        <p:spPr/>
        <p:txBody>
          <a:bodyPr/>
          <a:lstStyle>
            <a:lvl1pPr>
              <a:defRPr/>
            </a:lvl1pPr>
          </a:lstStyle>
          <a:p>
            <a:fld id="{0007E724-5056-4448-AE47-CCAC991C6CDB}" type="slidenum">
              <a:rPr lang="en-US"/>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 2010 MAYO FOUNDATION FOR MEDICAL EDUCATION AND RESEARCH.  ALL RIGHTS RESERVED</a:t>
            </a:r>
          </a:p>
        </p:txBody>
      </p:sp>
      <p:sp>
        <p:nvSpPr>
          <p:cNvPr id="4" name="Slide Number Placeholder 3"/>
          <p:cNvSpPr>
            <a:spLocks noGrp="1"/>
          </p:cNvSpPr>
          <p:nvPr>
            <p:ph type="sldNum" sz="quarter" idx="12"/>
          </p:nvPr>
        </p:nvSpPr>
        <p:spPr/>
        <p:txBody>
          <a:bodyPr/>
          <a:lstStyle>
            <a:lvl1pPr>
              <a:defRPr/>
            </a:lvl1pPr>
          </a:lstStyle>
          <a:p>
            <a:fld id="{A7A04075-369A-4C42-B24D-8BD37F3E9CE9}" type="slidenum">
              <a:rPr lang="en-US"/>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 2010 MAYO FOUNDATION FOR MEDICAL EDUCATION AND RESEARCH.  ALL RIGHTS RESERVED</a:t>
            </a:r>
          </a:p>
        </p:txBody>
      </p:sp>
      <p:sp>
        <p:nvSpPr>
          <p:cNvPr id="7" name="Slide Number Placeholder 6"/>
          <p:cNvSpPr>
            <a:spLocks noGrp="1"/>
          </p:cNvSpPr>
          <p:nvPr>
            <p:ph type="sldNum" sz="quarter" idx="12"/>
          </p:nvPr>
        </p:nvSpPr>
        <p:spPr/>
        <p:txBody>
          <a:bodyPr/>
          <a:lstStyle>
            <a:lvl1pPr>
              <a:defRPr/>
            </a:lvl1pPr>
          </a:lstStyle>
          <a:p>
            <a:fld id="{D977147A-8CBC-4A80-B34E-54F0BB227779}" type="slidenum">
              <a:rPr lang="en-US"/>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 2010 MAYO FOUNDATION FOR MEDICAL EDUCATION AND RESEARCH.  ALL RIGHTS RESERVED</a:t>
            </a:r>
          </a:p>
        </p:txBody>
      </p:sp>
      <p:sp>
        <p:nvSpPr>
          <p:cNvPr id="7" name="Slide Number Placeholder 6"/>
          <p:cNvSpPr>
            <a:spLocks noGrp="1"/>
          </p:cNvSpPr>
          <p:nvPr>
            <p:ph type="sldNum" sz="quarter" idx="12"/>
          </p:nvPr>
        </p:nvSpPr>
        <p:spPr/>
        <p:txBody>
          <a:bodyPr/>
          <a:lstStyle>
            <a:lvl1pPr>
              <a:defRPr/>
            </a:lvl1pPr>
          </a:lstStyle>
          <a:p>
            <a:fld id="{C2E35EC1-E7D7-48D8-8330-AFBA1FDE212B}" type="slidenum">
              <a:rPr lang="en-US"/>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 2010 MAYO FOUNDATION FOR MEDICAL EDUCATION AND RESEARCH.  ALL RIGHTS RESERVED</a:t>
            </a:r>
          </a:p>
        </p:txBody>
      </p:sp>
      <p:sp>
        <p:nvSpPr>
          <p:cNvPr id="6" name="Slide Number Placeholder 5"/>
          <p:cNvSpPr>
            <a:spLocks noGrp="1"/>
          </p:cNvSpPr>
          <p:nvPr>
            <p:ph type="sldNum" sz="quarter" idx="12"/>
          </p:nvPr>
        </p:nvSpPr>
        <p:spPr/>
        <p:txBody>
          <a:bodyPr/>
          <a:lstStyle>
            <a:lvl1pPr>
              <a:defRPr/>
            </a:lvl1pPr>
          </a:lstStyle>
          <a:p>
            <a:fld id="{9491C325-0BFD-40ED-B79D-C3684660AEC4}" type="slidenum">
              <a:rPr lang="en-US"/>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40550" y="439738"/>
            <a:ext cx="2368550" cy="5976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5100" y="439738"/>
            <a:ext cx="6953250" cy="5976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 2010 MAYO FOUNDATION FOR MEDICAL EDUCATION AND RESEARCH.  ALL RIGHTS RESERVED</a:t>
            </a:r>
          </a:p>
        </p:txBody>
      </p:sp>
      <p:sp>
        <p:nvSpPr>
          <p:cNvPr id="6" name="Slide Number Placeholder 5"/>
          <p:cNvSpPr>
            <a:spLocks noGrp="1"/>
          </p:cNvSpPr>
          <p:nvPr>
            <p:ph type="sldNum" sz="quarter" idx="12"/>
          </p:nvPr>
        </p:nvSpPr>
        <p:spPr/>
        <p:txBody>
          <a:bodyPr/>
          <a:lstStyle>
            <a:lvl1pPr>
              <a:defRPr/>
            </a:lvl1pPr>
          </a:lstStyle>
          <a:p>
            <a:fld id="{F588D3DD-221F-434C-A889-174E9E645CD9}" type="slidenum">
              <a:rPr lang="en-US"/>
              <a:pPr/>
              <a:t>‹#›</a:t>
            </a:fld>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 2010 MAYO FOUNDATION FOR MEDICAL EDUCATION AND RESEARCH.  ALL RIGHTS RESERVED</a:t>
            </a:r>
          </a:p>
        </p:txBody>
      </p:sp>
      <p:sp>
        <p:nvSpPr>
          <p:cNvPr id="6" name="Slide Number Placeholder 5"/>
          <p:cNvSpPr>
            <a:spLocks noGrp="1"/>
          </p:cNvSpPr>
          <p:nvPr>
            <p:ph type="sldNum" sz="quarter" idx="12"/>
          </p:nvPr>
        </p:nvSpPr>
        <p:spPr/>
        <p:txBody>
          <a:bodyPr/>
          <a:lstStyle>
            <a:lvl1pPr>
              <a:defRPr/>
            </a:lvl1pPr>
          </a:lstStyle>
          <a:p>
            <a:fld id="{A8FE24EE-FF1E-41B4-92B0-AEB094F4557D}" type="slidenum">
              <a:rPr lang="en-US"/>
              <a:pPr/>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6525"/>
            <a:ext cx="2057400" cy="5988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6525"/>
            <a:ext cx="6019800" cy="5988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82306" name="Rectangle 2"/>
          <p:cNvSpPr>
            <a:spLocks noChangeArrowheads="1"/>
          </p:cNvSpPr>
          <p:nvPr userDrawn="1"/>
        </p:nvSpPr>
        <p:spPr bwMode="auto">
          <a:xfrm>
            <a:off x="0" y="6400800"/>
            <a:ext cx="9144000" cy="457200"/>
          </a:xfrm>
          <a:prstGeom prst="rect">
            <a:avLst/>
          </a:prstGeom>
          <a:solidFill>
            <a:srgbClr val="85B340"/>
          </a:solidFill>
          <a:ln w="28575">
            <a:noFill/>
            <a:miter lim="800000"/>
            <a:headEnd/>
            <a:tailEnd/>
          </a:ln>
          <a:effectLst/>
        </p:spPr>
        <p:txBody>
          <a:bodyPr wrap="none" anchor="ctr"/>
          <a:lstStyle/>
          <a:p>
            <a:endParaRPr lang="en-US"/>
          </a:p>
        </p:txBody>
      </p:sp>
      <p:sp>
        <p:nvSpPr>
          <p:cNvPr id="482307" name="Rectangle 3"/>
          <p:cNvSpPr>
            <a:spLocks noChangeArrowheads="1"/>
          </p:cNvSpPr>
          <p:nvPr userDrawn="1"/>
        </p:nvSpPr>
        <p:spPr bwMode="auto">
          <a:xfrm>
            <a:off x="0" y="6696075"/>
            <a:ext cx="9144000" cy="161925"/>
          </a:xfrm>
          <a:prstGeom prst="rect">
            <a:avLst/>
          </a:prstGeom>
          <a:solidFill>
            <a:srgbClr val="F8F3A3"/>
          </a:solidFill>
          <a:ln w="28575">
            <a:noFill/>
            <a:miter lim="800000"/>
            <a:headEnd/>
            <a:tailEnd/>
          </a:ln>
          <a:effectLst/>
        </p:spPr>
        <p:txBody>
          <a:bodyPr wrap="none" anchor="ctr"/>
          <a:lstStyle/>
          <a:p>
            <a:endParaRPr lang="en-US"/>
          </a:p>
        </p:txBody>
      </p:sp>
      <p:sp>
        <p:nvSpPr>
          <p:cNvPr id="482308" name="Rectangle 4"/>
          <p:cNvSpPr>
            <a:spLocks noGrp="1" noChangeArrowheads="1"/>
          </p:cNvSpPr>
          <p:nvPr>
            <p:ph type="ctrTitle" sz="quarter"/>
          </p:nvPr>
        </p:nvSpPr>
        <p:spPr>
          <a:xfrm>
            <a:off x="914400" y="3149600"/>
            <a:ext cx="8001000" cy="557213"/>
          </a:xfrm>
        </p:spPr>
        <p:txBody>
          <a:bodyPr/>
          <a:lstStyle>
            <a:lvl1pPr>
              <a:defRPr sz="3400"/>
            </a:lvl1pPr>
          </a:lstStyle>
          <a:p>
            <a:r>
              <a:rPr lang="en-US"/>
              <a:t>Click to edit Master title style</a:t>
            </a:r>
          </a:p>
        </p:txBody>
      </p:sp>
      <p:sp>
        <p:nvSpPr>
          <p:cNvPr id="482309" name="Rectangle 5"/>
          <p:cNvSpPr>
            <a:spLocks noGrp="1" noChangeArrowheads="1"/>
          </p:cNvSpPr>
          <p:nvPr>
            <p:ph type="subTitle" idx="1"/>
          </p:nvPr>
        </p:nvSpPr>
        <p:spPr>
          <a:xfrm>
            <a:off x="914400" y="4006850"/>
            <a:ext cx="8001000" cy="366713"/>
          </a:xfrm>
        </p:spPr>
        <p:txBody>
          <a:bodyPr/>
          <a:lstStyle>
            <a:lvl1pPr marL="0" indent="0">
              <a:spcBef>
                <a:spcPct val="40000"/>
              </a:spcBef>
              <a:buFont typeface="Wingdings" pitchFamily="2" charset="2"/>
              <a:buNone/>
              <a:defRPr sz="2000"/>
            </a:lvl1pPr>
          </a:lstStyle>
          <a:p>
            <a:r>
              <a:rPr lang="en-US"/>
              <a:t>Click to edit Master subtitle style</a:t>
            </a:r>
          </a:p>
        </p:txBody>
      </p:sp>
      <p:sp>
        <p:nvSpPr>
          <p:cNvPr id="482310" name="Rectangle 6"/>
          <p:cNvSpPr>
            <a:spLocks noChangeArrowheads="1"/>
          </p:cNvSpPr>
          <p:nvPr userDrawn="1"/>
        </p:nvSpPr>
        <p:spPr bwMode="auto">
          <a:xfrm>
            <a:off x="917575" y="0"/>
            <a:ext cx="8226425" cy="182563"/>
          </a:xfrm>
          <a:prstGeom prst="rect">
            <a:avLst/>
          </a:prstGeom>
          <a:solidFill>
            <a:schemeClr val="tx2"/>
          </a:solidFill>
          <a:ln w="28575">
            <a:noFill/>
            <a:miter lim="800000"/>
            <a:headEnd/>
            <a:tailEnd/>
          </a:ln>
          <a:effectLst/>
        </p:spPr>
        <p:txBody>
          <a:bodyPr wrap="none" anchor="ctr"/>
          <a:lstStyle/>
          <a:p>
            <a:endParaRPr lang="en-US"/>
          </a:p>
        </p:txBody>
      </p:sp>
      <p:pic>
        <p:nvPicPr>
          <p:cNvPr id="482311" name="Picture 7" descr="MC-Bu-Bk 150"/>
          <p:cNvPicPr>
            <a:picLocks noChangeAspect="1" noChangeArrowheads="1"/>
          </p:cNvPicPr>
          <p:nvPr userDrawn="1"/>
        </p:nvPicPr>
        <p:blipFill>
          <a:blip r:embed="rId2" cstate="print"/>
          <a:srcRect/>
          <a:stretch>
            <a:fillRect/>
          </a:stretch>
        </p:blipFill>
        <p:spPr bwMode="auto">
          <a:xfrm>
            <a:off x="858838" y="254000"/>
            <a:ext cx="1709737" cy="430213"/>
          </a:xfrm>
          <a:prstGeom prst="rect">
            <a:avLst/>
          </a:prstGeom>
          <a:noFill/>
        </p:spPr>
      </p:pic>
      <p:sp>
        <p:nvSpPr>
          <p:cNvPr id="482312" name="Rectangle 8"/>
          <p:cNvSpPr>
            <a:spLocks noChangeArrowheads="1"/>
          </p:cNvSpPr>
          <p:nvPr userDrawn="1"/>
        </p:nvSpPr>
        <p:spPr bwMode="auto">
          <a:xfrm>
            <a:off x="914400" y="3754438"/>
            <a:ext cx="8229600" cy="55562"/>
          </a:xfrm>
          <a:prstGeom prst="rect">
            <a:avLst/>
          </a:prstGeom>
          <a:gradFill rotWithShape="1">
            <a:gsLst>
              <a:gs pos="0">
                <a:schemeClr val="accent2"/>
              </a:gs>
              <a:gs pos="100000">
                <a:schemeClr val="accent2">
                  <a:gamma/>
                  <a:tint val="0"/>
                  <a:invGamma/>
                </a:schemeClr>
              </a:gs>
            </a:gsLst>
            <a:lin ang="0" scaled="1"/>
          </a:gradFill>
          <a:ln w="28575">
            <a:noFill/>
            <a:miter lim="800000"/>
            <a:headEnd/>
            <a:tailEnd/>
          </a:ln>
          <a:effectLst/>
        </p:spPr>
        <p:txBody>
          <a:bodyPr wrap="none" anchor="ctr"/>
          <a:lstStyle/>
          <a:p>
            <a:endParaRPr lang="en-US"/>
          </a:p>
        </p:txBody>
      </p:sp>
      <p:sp>
        <p:nvSpPr>
          <p:cNvPr id="482313" name="Rectangle 9"/>
          <p:cNvSpPr>
            <a:spLocks noGrp="1" noChangeArrowheads="1"/>
          </p:cNvSpPr>
          <p:nvPr>
            <p:ph type="sldNum" sz="quarter" idx="4"/>
          </p:nvPr>
        </p:nvSpPr>
        <p:spPr/>
        <p:txBody>
          <a:bodyPr/>
          <a:lstStyle>
            <a:lvl1pPr>
              <a:defRPr/>
            </a:lvl1pPr>
          </a:lstStyle>
          <a:p>
            <a:fld id="{AAC09EAA-D3BC-4CFF-8A70-D14AAAFD3C0F}" type="slidenum">
              <a:rPr lang="en-US"/>
              <a:pPr/>
              <a:t>‹#›</a:t>
            </a:fld>
            <a:endParaRPr lang="en-US"/>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81C7DD0-BACF-44F4-9270-46D27FE220B1}" type="slidenum">
              <a:rPr lang="en-US"/>
              <a:pPr/>
              <a:t>‹#›</a:t>
            </a:fld>
            <a:endParaRPr lang="en-US"/>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D251F3B-EB22-4EFD-B1D2-F59893F3553A}" type="slidenum">
              <a:rPr lang="en-US"/>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4188"/>
            <a:ext cx="3810000" cy="4662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4188"/>
            <a:ext cx="3810000" cy="4662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 2010 MAYO FOUNDATION FOR MEDICAL EDUCATION AND RESEARCH.  ALL RIGHTS RESERVED</a:t>
            </a:r>
          </a:p>
        </p:txBody>
      </p:sp>
      <p:sp>
        <p:nvSpPr>
          <p:cNvPr id="7" name="Slide Number Placeholder 6"/>
          <p:cNvSpPr>
            <a:spLocks noGrp="1"/>
          </p:cNvSpPr>
          <p:nvPr>
            <p:ph type="sldNum" sz="quarter" idx="12"/>
          </p:nvPr>
        </p:nvSpPr>
        <p:spPr/>
        <p:txBody>
          <a:bodyPr/>
          <a:lstStyle>
            <a:lvl1pPr>
              <a:defRPr/>
            </a:lvl1pPr>
          </a:lstStyle>
          <a:p>
            <a:fld id="{55DA403E-EBE4-4FD3-BF35-B15C51C10C31}" type="slidenum">
              <a:rPr lang="en-US"/>
              <a:pPr/>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5988" y="1490663"/>
            <a:ext cx="3922712" cy="1789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490663"/>
            <a:ext cx="3924300" cy="1789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3FD5B798-EF9E-40E1-9905-6E415C2E92E4}" type="slidenum">
              <a:rPr lang="en-US"/>
              <a:pPr/>
              <a:t>‹#›</a:t>
            </a:fld>
            <a:endParaRPr lang="en-US"/>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3A72195-6EFE-4408-9573-BC8F57BAB854}" type="slidenum">
              <a:rPr lang="en-US"/>
              <a:pPr/>
              <a:t>‹#›</a:t>
            </a:fld>
            <a:endParaRPr lang="en-US"/>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AC734D24-D985-49A1-854B-52A1CCA8D8AA}" type="slidenum">
              <a:rPr lang="en-US"/>
              <a:pPr/>
              <a:t>‹#›</a:t>
            </a:fld>
            <a:endParaRPr lang="en-US"/>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B4DED26F-9748-466B-BA4D-24F95ED0CF89}" type="slidenum">
              <a:rPr lang="en-US"/>
              <a:pPr/>
              <a:t>‹#›</a:t>
            </a:fld>
            <a:endParaRPr lang="en-US"/>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C101F61-44F3-42DE-8013-3CD0B18930C1}" type="slidenum">
              <a:rPr lang="en-US"/>
              <a:pPr/>
              <a:t>‹#›</a:t>
            </a:fld>
            <a:endParaRPr lang="en-US"/>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F414088-82BE-4659-8DD2-823E2BBB2942}" type="slidenum">
              <a:rPr lang="en-US"/>
              <a:pPr/>
              <a:t>‹#›</a:t>
            </a:fld>
            <a:endParaRPr lang="en-US"/>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33389C4-23D0-45A8-8549-8BEF24F24334}" type="slidenum">
              <a:rPr lang="en-US"/>
              <a:pPr/>
              <a:t>‹#›</a:t>
            </a:fld>
            <a:endParaRPr lang="en-US"/>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26263" y="831850"/>
            <a:ext cx="2003425" cy="2447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831850"/>
            <a:ext cx="5859463" cy="2447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5AC3416-2932-48F4-96D0-F1BC2033F6A1}" type="slidenum">
              <a:rPr lang="en-US"/>
              <a:pPr/>
              <a:t>‹#›</a:t>
            </a:fld>
            <a:endParaRPr lang="en-US"/>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 2010 MAYO FOUNDATION FOR MEDICAL EDUCATION AND RESEARCH.  ALL RIGHTS RESERVED</a:t>
            </a:r>
          </a:p>
        </p:txBody>
      </p:sp>
      <p:sp>
        <p:nvSpPr>
          <p:cNvPr id="6" name="Slide Number Placeholder 5"/>
          <p:cNvSpPr>
            <a:spLocks noGrp="1"/>
          </p:cNvSpPr>
          <p:nvPr>
            <p:ph type="sldNum" sz="quarter" idx="12"/>
          </p:nvPr>
        </p:nvSpPr>
        <p:spPr/>
        <p:txBody>
          <a:bodyPr/>
          <a:lstStyle>
            <a:lvl1pPr>
              <a:defRPr/>
            </a:lvl1pPr>
          </a:lstStyle>
          <a:p>
            <a:fld id="{F986ACF7-CFE4-4194-903E-017D1469A802}" type="slidenum">
              <a:rPr lang="en-US"/>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 2010 MAYO FOUNDATION FOR MEDICAL EDUCATION AND RESEARCH.  ALL RIGHTS RESERVED</a:t>
            </a:r>
          </a:p>
        </p:txBody>
      </p:sp>
      <p:sp>
        <p:nvSpPr>
          <p:cNvPr id="6" name="Slide Number Placeholder 5"/>
          <p:cNvSpPr>
            <a:spLocks noGrp="1"/>
          </p:cNvSpPr>
          <p:nvPr>
            <p:ph type="sldNum" sz="quarter" idx="12"/>
          </p:nvPr>
        </p:nvSpPr>
        <p:spPr/>
        <p:txBody>
          <a:bodyPr/>
          <a:lstStyle>
            <a:lvl1pPr>
              <a:defRPr/>
            </a:lvl1pPr>
          </a:lstStyle>
          <a:p>
            <a:fld id="{B6131323-4D30-4F8C-8547-F2417024C16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 2010 MAYO FOUNDATION FOR MEDICAL EDUCATION AND RESEARCH.  ALL RIGHTS RESERVED</a:t>
            </a:r>
          </a:p>
        </p:txBody>
      </p:sp>
      <p:sp>
        <p:nvSpPr>
          <p:cNvPr id="9" name="Slide Number Placeholder 8"/>
          <p:cNvSpPr>
            <a:spLocks noGrp="1"/>
          </p:cNvSpPr>
          <p:nvPr>
            <p:ph type="sldNum" sz="quarter" idx="12"/>
          </p:nvPr>
        </p:nvSpPr>
        <p:spPr/>
        <p:txBody>
          <a:bodyPr/>
          <a:lstStyle>
            <a:lvl1pPr>
              <a:defRPr/>
            </a:lvl1pPr>
          </a:lstStyle>
          <a:p>
            <a:fld id="{134BC8A1-34F2-4CAC-90C1-9721C2F666D7}" type="slidenum">
              <a:rPr lang="en-US"/>
              <a:pPr/>
              <a:t>‹#›</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 2010 MAYO FOUNDATION FOR MEDICAL EDUCATION AND RESEARCH.  ALL RIGHTS RESERVED</a:t>
            </a:r>
          </a:p>
        </p:txBody>
      </p:sp>
      <p:sp>
        <p:nvSpPr>
          <p:cNvPr id="6" name="Slide Number Placeholder 5"/>
          <p:cNvSpPr>
            <a:spLocks noGrp="1"/>
          </p:cNvSpPr>
          <p:nvPr>
            <p:ph type="sldNum" sz="quarter" idx="12"/>
          </p:nvPr>
        </p:nvSpPr>
        <p:spPr/>
        <p:txBody>
          <a:bodyPr/>
          <a:lstStyle>
            <a:lvl1pPr>
              <a:defRPr/>
            </a:lvl1pPr>
          </a:lstStyle>
          <a:p>
            <a:fld id="{AF6162F2-7E29-4325-BA74-06FDEC1AC196}" type="slidenum">
              <a:rPr lang="en-US"/>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 2010 MAYO FOUNDATION FOR MEDICAL EDUCATION AND RESEARCH.  ALL RIGHTS RESERVED</a:t>
            </a:r>
          </a:p>
        </p:txBody>
      </p:sp>
      <p:sp>
        <p:nvSpPr>
          <p:cNvPr id="7" name="Slide Number Placeholder 6"/>
          <p:cNvSpPr>
            <a:spLocks noGrp="1"/>
          </p:cNvSpPr>
          <p:nvPr>
            <p:ph type="sldNum" sz="quarter" idx="12"/>
          </p:nvPr>
        </p:nvSpPr>
        <p:spPr/>
        <p:txBody>
          <a:bodyPr/>
          <a:lstStyle>
            <a:lvl1pPr>
              <a:defRPr/>
            </a:lvl1pPr>
          </a:lstStyle>
          <a:p>
            <a:fld id="{16B8CB56-0C90-4051-B423-B8F72466A707}" type="slidenum">
              <a:rPr lang="en-US"/>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 2010 MAYO FOUNDATION FOR MEDICAL EDUCATION AND RESEARCH.  ALL RIGHTS RESERVED</a:t>
            </a:r>
          </a:p>
        </p:txBody>
      </p:sp>
      <p:sp>
        <p:nvSpPr>
          <p:cNvPr id="9" name="Slide Number Placeholder 8"/>
          <p:cNvSpPr>
            <a:spLocks noGrp="1"/>
          </p:cNvSpPr>
          <p:nvPr>
            <p:ph type="sldNum" sz="quarter" idx="12"/>
          </p:nvPr>
        </p:nvSpPr>
        <p:spPr/>
        <p:txBody>
          <a:bodyPr/>
          <a:lstStyle>
            <a:lvl1pPr>
              <a:defRPr/>
            </a:lvl1pPr>
          </a:lstStyle>
          <a:p>
            <a:fld id="{3EA0174F-875A-4B26-9422-0AE51279AC5A}" type="slidenum">
              <a:rPr lang="en-US"/>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 2010 MAYO FOUNDATION FOR MEDICAL EDUCATION AND RESEARCH.  ALL RIGHTS RESERVED</a:t>
            </a:r>
          </a:p>
        </p:txBody>
      </p:sp>
      <p:sp>
        <p:nvSpPr>
          <p:cNvPr id="5" name="Slide Number Placeholder 4"/>
          <p:cNvSpPr>
            <a:spLocks noGrp="1"/>
          </p:cNvSpPr>
          <p:nvPr>
            <p:ph type="sldNum" sz="quarter" idx="12"/>
          </p:nvPr>
        </p:nvSpPr>
        <p:spPr/>
        <p:txBody>
          <a:bodyPr/>
          <a:lstStyle>
            <a:lvl1pPr>
              <a:defRPr/>
            </a:lvl1pPr>
          </a:lstStyle>
          <a:p>
            <a:fld id="{C5563882-BCCB-40CB-B806-66C6269EE3EB}" type="slidenum">
              <a:rPr lang="en-US"/>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 2010 MAYO FOUNDATION FOR MEDICAL EDUCATION AND RESEARCH.  ALL RIGHTS RESERVED</a:t>
            </a:r>
          </a:p>
        </p:txBody>
      </p:sp>
      <p:sp>
        <p:nvSpPr>
          <p:cNvPr id="4" name="Slide Number Placeholder 3"/>
          <p:cNvSpPr>
            <a:spLocks noGrp="1"/>
          </p:cNvSpPr>
          <p:nvPr>
            <p:ph type="sldNum" sz="quarter" idx="12"/>
          </p:nvPr>
        </p:nvSpPr>
        <p:spPr/>
        <p:txBody>
          <a:bodyPr/>
          <a:lstStyle>
            <a:lvl1pPr>
              <a:defRPr/>
            </a:lvl1pPr>
          </a:lstStyle>
          <a:p>
            <a:fld id="{3C01B6DE-BE8D-446A-917B-E2C353FB0343}" type="slidenum">
              <a:rPr lang="en-US"/>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 2010 MAYO FOUNDATION FOR MEDICAL EDUCATION AND RESEARCH.  ALL RIGHTS RESERVED</a:t>
            </a:r>
          </a:p>
        </p:txBody>
      </p:sp>
      <p:sp>
        <p:nvSpPr>
          <p:cNvPr id="7" name="Slide Number Placeholder 6"/>
          <p:cNvSpPr>
            <a:spLocks noGrp="1"/>
          </p:cNvSpPr>
          <p:nvPr>
            <p:ph type="sldNum" sz="quarter" idx="12"/>
          </p:nvPr>
        </p:nvSpPr>
        <p:spPr/>
        <p:txBody>
          <a:bodyPr/>
          <a:lstStyle>
            <a:lvl1pPr>
              <a:defRPr/>
            </a:lvl1pPr>
          </a:lstStyle>
          <a:p>
            <a:fld id="{2E5D8EB3-42AC-40B9-AE16-A306F502F21A}" type="slidenum">
              <a:rPr lang="en-US"/>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 2010 MAYO FOUNDATION FOR MEDICAL EDUCATION AND RESEARCH.  ALL RIGHTS RESERVED</a:t>
            </a:r>
          </a:p>
        </p:txBody>
      </p:sp>
      <p:sp>
        <p:nvSpPr>
          <p:cNvPr id="7" name="Slide Number Placeholder 6"/>
          <p:cNvSpPr>
            <a:spLocks noGrp="1"/>
          </p:cNvSpPr>
          <p:nvPr>
            <p:ph type="sldNum" sz="quarter" idx="12"/>
          </p:nvPr>
        </p:nvSpPr>
        <p:spPr/>
        <p:txBody>
          <a:bodyPr/>
          <a:lstStyle>
            <a:lvl1pPr>
              <a:defRPr/>
            </a:lvl1pPr>
          </a:lstStyle>
          <a:p>
            <a:fld id="{C49DA378-99A1-4CEC-94AD-4D18BF61E8F8}" type="slidenum">
              <a:rPr lang="en-US"/>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 2010 MAYO FOUNDATION FOR MEDICAL EDUCATION AND RESEARCH.  ALL RIGHTS RESERVED</a:t>
            </a:r>
          </a:p>
        </p:txBody>
      </p:sp>
      <p:sp>
        <p:nvSpPr>
          <p:cNvPr id="6" name="Slide Number Placeholder 5"/>
          <p:cNvSpPr>
            <a:spLocks noGrp="1"/>
          </p:cNvSpPr>
          <p:nvPr>
            <p:ph type="sldNum" sz="quarter" idx="12"/>
          </p:nvPr>
        </p:nvSpPr>
        <p:spPr/>
        <p:txBody>
          <a:bodyPr/>
          <a:lstStyle>
            <a:lvl1pPr>
              <a:defRPr/>
            </a:lvl1pPr>
          </a:lstStyle>
          <a:p>
            <a:fld id="{C4483A78-0308-4353-B7D5-132ACE6EEC05}" type="slidenum">
              <a:rPr lang="en-US"/>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 2010 MAYO FOUNDATION FOR MEDICAL EDUCATION AND RESEARCH.  ALL RIGHTS RESERVED</a:t>
            </a:r>
          </a:p>
        </p:txBody>
      </p:sp>
      <p:sp>
        <p:nvSpPr>
          <p:cNvPr id="6" name="Slide Number Placeholder 5"/>
          <p:cNvSpPr>
            <a:spLocks noGrp="1"/>
          </p:cNvSpPr>
          <p:nvPr>
            <p:ph type="sldNum" sz="quarter" idx="12"/>
          </p:nvPr>
        </p:nvSpPr>
        <p:spPr/>
        <p:txBody>
          <a:bodyPr/>
          <a:lstStyle>
            <a:lvl1pPr>
              <a:defRPr/>
            </a:lvl1pPr>
          </a:lstStyle>
          <a:p>
            <a:fld id="{B754434B-F741-433D-AB29-E9432EC2584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 2010 MAYO FOUNDATION FOR MEDICAL EDUCATION AND RESEARCH.  ALL RIGHTS RESERVED</a:t>
            </a:r>
          </a:p>
        </p:txBody>
      </p:sp>
      <p:sp>
        <p:nvSpPr>
          <p:cNvPr id="5" name="Slide Number Placeholder 4"/>
          <p:cNvSpPr>
            <a:spLocks noGrp="1"/>
          </p:cNvSpPr>
          <p:nvPr>
            <p:ph type="sldNum" sz="quarter" idx="12"/>
          </p:nvPr>
        </p:nvSpPr>
        <p:spPr/>
        <p:txBody>
          <a:bodyPr/>
          <a:lstStyle>
            <a:lvl1pPr>
              <a:defRPr/>
            </a:lvl1pPr>
          </a:lstStyle>
          <a:p>
            <a:fld id="{7F13E092-BE99-48E6-BD0E-F45AFDB0ECF6}" type="slidenum">
              <a:rPr lang="en-US"/>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 2010 MAYO FOUNDATION FOR MEDICAL EDUCATION AND RESEARCH.  ALL RIGHTS RESERVED</a:t>
            </a:r>
          </a:p>
        </p:txBody>
      </p:sp>
      <p:sp>
        <p:nvSpPr>
          <p:cNvPr id="4" name="Slide Number Placeholder 3"/>
          <p:cNvSpPr>
            <a:spLocks noGrp="1"/>
          </p:cNvSpPr>
          <p:nvPr>
            <p:ph type="sldNum" sz="quarter" idx="12"/>
          </p:nvPr>
        </p:nvSpPr>
        <p:spPr/>
        <p:txBody>
          <a:bodyPr/>
          <a:lstStyle>
            <a:lvl1pPr>
              <a:defRPr/>
            </a:lvl1pPr>
          </a:lstStyle>
          <a:p>
            <a:fld id="{D0192EA9-CCE1-44C0-BC38-8A99CD75746F}" type="slidenum">
              <a:rPr lang="en-US"/>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 2010 MAYO FOUNDATION FOR MEDICAL EDUCATION AND RESEARCH.  ALL RIGHTS RESERVED</a:t>
            </a:r>
          </a:p>
        </p:txBody>
      </p:sp>
      <p:sp>
        <p:nvSpPr>
          <p:cNvPr id="7" name="Slide Number Placeholder 6"/>
          <p:cNvSpPr>
            <a:spLocks noGrp="1"/>
          </p:cNvSpPr>
          <p:nvPr>
            <p:ph type="sldNum" sz="quarter" idx="12"/>
          </p:nvPr>
        </p:nvSpPr>
        <p:spPr/>
        <p:txBody>
          <a:bodyPr/>
          <a:lstStyle>
            <a:lvl1pPr>
              <a:defRPr/>
            </a:lvl1pPr>
          </a:lstStyle>
          <a:p>
            <a:fld id="{553B1209-FED9-4865-9F8F-EBAAC4E54BD2}" type="slidenum">
              <a:rPr lang="en-US"/>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 2010 MAYO FOUNDATION FOR MEDICAL EDUCATION AND RESEARCH.  ALL RIGHTS RESERVED</a:t>
            </a:r>
          </a:p>
        </p:txBody>
      </p:sp>
      <p:sp>
        <p:nvSpPr>
          <p:cNvPr id="7" name="Slide Number Placeholder 6"/>
          <p:cNvSpPr>
            <a:spLocks noGrp="1"/>
          </p:cNvSpPr>
          <p:nvPr>
            <p:ph type="sldNum" sz="quarter" idx="12"/>
          </p:nvPr>
        </p:nvSpPr>
        <p:spPr/>
        <p:txBody>
          <a:bodyPr/>
          <a:lstStyle>
            <a:lvl1pPr>
              <a:defRPr/>
            </a:lvl1pPr>
          </a:lstStyle>
          <a:p>
            <a:fld id="{BD45631B-5E13-461C-9BF4-3C0941358DF9}" type="slidenum">
              <a:rPr lang="en-US"/>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2.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685800" y="1754188"/>
            <a:ext cx="7772400" cy="4662487"/>
          </a:xfrm>
          <a:prstGeom prst="rect">
            <a:avLst/>
          </a:prstGeom>
          <a:noFill/>
          <a:ln w="2857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3"/>
          <p:cNvSpPr>
            <a:spLocks noGrp="1" noChangeArrowheads="1"/>
          </p:cNvSpPr>
          <p:nvPr>
            <p:ph type="title"/>
          </p:nvPr>
        </p:nvSpPr>
        <p:spPr bwMode="auto">
          <a:xfrm>
            <a:off x="-165100" y="439738"/>
            <a:ext cx="9474200" cy="660400"/>
          </a:xfrm>
          <a:prstGeom prst="rect">
            <a:avLst/>
          </a:prstGeom>
          <a:solidFill>
            <a:srgbClr val="00289F"/>
          </a:solidFill>
          <a:ln w="19050">
            <a:solidFill>
              <a:srgbClr val="A2C1FE"/>
            </a:solid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28" name="Rectangle 4"/>
          <p:cNvSpPr>
            <a:spLocks noGrp="1" noChangeArrowheads="1"/>
          </p:cNvSpPr>
          <p:nvPr>
            <p:ph type="dt" sz="half" idx="2"/>
          </p:nvPr>
        </p:nvSpPr>
        <p:spPr bwMode="auto">
          <a:xfrm>
            <a:off x="1462088" y="6553200"/>
            <a:ext cx="1463675"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folHlink"/>
                </a:solidFill>
                <a:effectLst/>
              </a:defRPr>
            </a:lvl1pPr>
          </a:lstStyle>
          <a:p>
            <a:endParaRPr lang="en-US"/>
          </a:p>
        </p:txBody>
      </p:sp>
      <p:sp>
        <p:nvSpPr>
          <p:cNvPr id="1029" name="Rectangle 5"/>
          <p:cNvSpPr>
            <a:spLocks noGrp="1" noChangeArrowheads="1"/>
          </p:cNvSpPr>
          <p:nvPr>
            <p:ph type="ftr" sz="quarter" idx="3"/>
          </p:nvPr>
        </p:nvSpPr>
        <p:spPr bwMode="auto">
          <a:xfrm>
            <a:off x="609600" y="6553200"/>
            <a:ext cx="8305800"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a:defRPr sz="1000">
                <a:solidFill>
                  <a:schemeClr val="folHlink"/>
                </a:solidFill>
                <a:effectLst/>
              </a:defRPr>
            </a:lvl1pPr>
          </a:lstStyle>
          <a:p>
            <a:r>
              <a:rPr lang="en-US"/>
              <a:t>© 2010 MAYO FOUNDATION FOR MEDICAL EDUCATION AND RESEARCH.  ALL RIGHTS RESERVED</a:t>
            </a:r>
          </a:p>
        </p:txBody>
      </p:sp>
      <p:sp>
        <p:nvSpPr>
          <p:cNvPr id="1030" name="Rectangle 6"/>
          <p:cNvSpPr>
            <a:spLocks noGrp="1" noChangeArrowheads="1"/>
          </p:cNvSpPr>
          <p:nvPr>
            <p:ph type="sldNum" sz="quarter" idx="4"/>
          </p:nvPr>
        </p:nvSpPr>
        <p:spPr bwMode="auto">
          <a:xfrm>
            <a:off x="7010400" y="6553200"/>
            <a:ext cx="1905000"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a:solidFill>
                  <a:schemeClr val="folHlink"/>
                </a:solidFill>
                <a:effectLst/>
              </a:defRPr>
            </a:lvl1pPr>
          </a:lstStyle>
          <a:p>
            <a:fld id="{281D5E82-F6C0-432F-B285-4DE6CFA3967F}"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716" r:id="rId12"/>
    <p:sldLayoutId id="2147483717" r:id="rId13"/>
    <p:sldLayoutId id="2147483718" r:id="rId14"/>
  </p:sldLayoutIdLst>
  <p:transition/>
  <p:hf sldNum="0" hdr="0" dt="0"/>
  <p:txStyles>
    <p:titleStyle>
      <a:lvl1pPr algn="ctr" rtl="0" fontAlgn="base">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b="1">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3600" b="1">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3600" b="1">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36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36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b="1">
          <a:solidFill>
            <a:schemeClr val="tx2"/>
          </a:solidFill>
          <a:effectLst>
            <a:outerShdw blurRad="38100" dist="38100" dir="2700000" algn="tl">
              <a:srgbClr val="000000"/>
            </a:outerShdw>
          </a:effectLst>
          <a:latin typeface="Arial" charset="0"/>
        </a:defRPr>
      </a:lvl9pPr>
    </p:titleStyle>
    <p:bodyStyle>
      <a:lvl1pPr marL="284163" indent="-284163" algn="l" rtl="0" eaLnBrk="0" fontAlgn="base" hangingPunct="0">
        <a:lnSpc>
          <a:spcPct val="90000"/>
        </a:lnSpc>
        <a:spcBef>
          <a:spcPct val="50000"/>
        </a:spcBef>
        <a:spcAft>
          <a:spcPct val="0"/>
        </a:spcAft>
        <a:buClr>
          <a:schemeClr val="accent1"/>
        </a:buClr>
        <a:buSzPct val="120000"/>
        <a:buChar char="•"/>
        <a:defRPr sz="3200" b="1">
          <a:solidFill>
            <a:schemeClr val="tx1"/>
          </a:solidFill>
          <a:effectLst>
            <a:outerShdw blurRad="38100" dist="38100" dir="2700000" algn="tl">
              <a:srgbClr val="000000"/>
            </a:outerShdw>
          </a:effectLst>
          <a:latin typeface="+mn-lt"/>
          <a:ea typeface="+mn-ea"/>
          <a:cs typeface="+mn-cs"/>
        </a:defRPr>
      </a:lvl1pPr>
      <a:lvl2pPr marL="863600" indent="-292100" algn="l" rtl="0" eaLnBrk="0" fontAlgn="base" hangingPunct="0">
        <a:lnSpc>
          <a:spcPct val="90000"/>
        </a:lnSpc>
        <a:spcBef>
          <a:spcPct val="20000"/>
        </a:spcBef>
        <a:spcAft>
          <a:spcPct val="0"/>
        </a:spcAft>
        <a:buClr>
          <a:schemeClr val="folHlink"/>
        </a:buClr>
        <a:buSzPct val="120000"/>
        <a:buChar char="•"/>
        <a:defRPr sz="3200" b="1">
          <a:solidFill>
            <a:schemeClr val="tx1"/>
          </a:solidFill>
          <a:effectLst>
            <a:outerShdw blurRad="38100" dist="38100" dir="2700000" algn="tl">
              <a:srgbClr val="000000"/>
            </a:outerShdw>
          </a:effectLst>
          <a:latin typeface="+mn-lt"/>
        </a:defRPr>
      </a:lvl2pPr>
      <a:lvl3pPr marL="1320800" indent="-292100" algn="l" rtl="0" eaLnBrk="0" fontAlgn="base" hangingPunct="0">
        <a:lnSpc>
          <a:spcPct val="90000"/>
        </a:lnSpc>
        <a:spcBef>
          <a:spcPct val="20000"/>
        </a:spcBef>
        <a:spcAft>
          <a:spcPct val="0"/>
        </a:spcAft>
        <a:buClr>
          <a:schemeClr val="folHlink"/>
        </a:buClr>
        <a:buSzPct val="120000"/>
        <a:buChar char="•"/>
        <a:defRPr sz="3200" b="1">
          <a:solidFill>
            <a:schemeClr val="tx1"/>
          </a:solidFill>
          <a:effectLst>
            <a:outerShdw blurRad="38100" dist="38100" dir="2700000" algn="tl">
              <a:srgbClr val="000000"/>
            </a:outerShdw>
          </a:effectLst>
          <a:latin typeface="+mn-lt"/>
        </a:defRPr>
      </a:lvl3pPr>
      <a:lvl4pPr marL="1778000" indent="-292100" algn="l" rtl="0" eaLnBrk="0" fontAlgn="base" hangingPunct="0">
        <a:lnSpc>
          <a:spcPct val="90000"/>
        </a:lnSpc>
        <a:spcBef>
          <a:spcPct val="20000"/>
        </a:spcBef>
        <a:spcAft>
          <a:spcPct val="0"/>
        </a:spcAft>
        <a:buClr>
          <a:schemeClr val="folHlink"/>
        </a:buClr>
        <a:buSzPct val="120000"/>
        <a:buChar char="•"/>
        <a:defRPr sz="3200" b="1">
          <a:solidFill>
            <a:schemeClr val="tx1"/>
          </a:solidFill>
          <a:effectLst>
            <a:outerShdw blurRad="38100" dist="38100" dir="2700000" algn="tl">
              <a:srgbClr val="000000"/>
            </a:outerShdw>
          </a:effectLst>
          <a:latin typeface="+mn-lt"/>
        </a:defRPr>
      </a:lvl4pPr>
      <a:lvl5pPr marL="2235200" indent="-292100" algn="l" rtl="0" eaLnBrk="0" fontAlgn="base" hangingPunct="0">
        <a:lnSpc>
          <a:spcPct val="90000"/>
        </a:lnSpc>
        <a:spcBef>
          <a:spcPct val="20000"/>
        </a:spcBef>
        <a:spcAft>
          <a:spcPct val="0"/>
        </a:spcAft>
        <a:buClr>
          <a:schemeClr val="folHlink"/>
        </a:buClr>
        <a:buSzPct val="120000"/>
        <a:buChar char="•"/>
        <a:defRPr sz="3200" b="1">
          <a:solidFill>
            <a:schemeClr val="tx1"/>
          </a:solidFill>
          <a:effectLst>
            <a:outerShdw blurRad="38100" dist="38100" dir="2700000" algn="tl">
              <a:srgbClr val="000000"/>
            </a:outerShdw>
          </a:effectLst>
          <a:latin typeface="+mn-lt"/>
        </a:defRPr>
      </a:lvl5pPr>
      <a:lvl6pPr marL="2692400" indent="-292100" algn="l" rtl="0" eaLnBrk="0" fontAlgn="base" hangingPunct="0">
        <a:lnSpc>
          <a:spcPct val="90000"/>
        </a:lnSpc>
        <a:spcBef>
          <a:spcPct val="20000"/>
        </a:spcBef>
        <a:spcAft>
          <a:spcPct val="0"/>
        </a:spcAft>
        <a:buClr>
          <a:schemeClr val="folHlink"/>
        </a:buClr>
        <a:buSzPct val="120000"/>
        <a:buChar char="•"/>
        <a:defRPr sz="3200" b="1">
          <a:solidFill>
            <a:schemeClr val="tx1"/>
          </a:solidFill>
          <a:effectLst>
            <a:outerShdw blurRad="38100" dist="38100" dir="2700000" algn="tl">
              <a:srgbClr val="000000"/>
            </a:outerShdw>
          </a:effectLst>
          <a:latin typeface="+mn-lt"/>
        </a:defRPr>
      </a:lvl6pPr>
      <a:lvl7pPr marL="3149600" indent="-292100" algn="l" rtl="0" eaLnBrk="0" fontAlgn="base" hangingPunct="0">
        <a:lnSpc>
          <a:spcPct val="90000"/>
        </a:lnSpc>
        <a:spcBef>
          <a:spcPct val="20000"/>
        </a:spcBef>
        <a:spcAft>
          <a:spcPct val="0"/>
        </a:spcAft>
        <a:buClr>
          <a:schemeClr val="folHlink"/>
        </a:buClr>
        <a:buSzPct val="120000"/>
        <a:buChar char="•"/>
        <a:defRPr sz="3200" b="1">
          <a:solidFill>
            <a:schemeClr val="tx1"/>
          </a:solidFill>
          <a:effectLst>
            <a:outerShdw blurRad="38100" dist="38100" dir="2700000" algn="tl">
              <a:srgbClr val="000000"/>
            </a:outerShdw>
          </a:effectLst>
          <a:latin typeface="+mn-lt"/>
        </a:defRPr>
      </a:lvl7pPr>
      <a:lvl8pPr marL="3606800" indent="-292100" algn="l" rtl="0" eaLnBrk="0" fontAlgn="base" hangingPunct="0">
        <a:lnSpc>
          <a:spcPct val="90000"/>
        </a:lnSpc>
        <a:spcBef>
          <a:spcPct val="20000"/>
        </a:spcBef>
        <a:spcAft>
          <a:spcPct val="0"/>
        </a:spcAft>
        <a:buClr>
          <a:schemeClr val="folHlink"/>
        </a:buClr>
        <a:buSzPct val="120000"/>
        <a:buChar char="•"/>
        <a:defRPr sz="3200" b="1">
          <a:solidFill>
            <a:schemeClr val="tx1"/>
          </a:solidFill>
          <a:effectLst>
            <a:outerShdw blurRad="38100" dist="38100" dir="2700000" algn="tl">
              <a:srgbClr val="000000"/>
            </a:outerShdw>
          </a:effectLst>
          <a:latin typeface="+mn-lt"/>
        </a:defRPr>
      </a:lvl8pPr>
      <a:lvl9pPr marL="4064000" indent="-292100" algn="l" rtl="0" eaLnBrk="0" fontAlgn="base" hangingPunct="0">
        <a:lnSpc>
          <a:spcPct val="90000"/>
        </a:lnSpc>
        <a:spcBef>
          <a:spcPct val="20000"/>
        </a:spcBef>
        <a:spcAft>
          <a:spcPct val="0"/>
        </a:spcAft>
        <a:buClr>
          <a:schemeClr val="folHlink"/>
        </a:buClr>
        <a:buSzPct val="120000"/>
        <a:buChar char="•"/>
        <a:defRPr sz="32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7250" name="Rectangle 2"/>
          <p:cNvSpPr>
            <a:spLocks noGrp="1" noChangeArrowheads="1"/>
          </p:cNvSpPr>
          <p:nvPr>
            <p:ph type="body" idx="1"/>
          </p:nvPr>
        </p:nvSpPr>
        <p:spPr bwMode="auto">
          <a:xfrm>
            <a:off x="685800" y="1754188"/>
            <a:ext cx="7772400" cy="4662487"/>
          </a:xfrm>
          <a:prstGeom prst="rect">
            <a:avLst/>
          </a:prstGeom>
          <a:noFill/>
          <a:ln w="2857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7251" name="Rectangle 3"/>
          <p:cNvSpPr>
            <a:spLocks noGrp="1" noChangeArrowheads="1"/>
          </p:cNvSpPr>
          <p:nvPr>
            <p:ph type="title"/>
          </p:nvPr>
        </p:nvSpPr>
        <p:spPr bwMode="auto">
          <a:xfrm>
            <a:off x="-165100" y="439738"/>
            <a:ext cx="9474200" cy="660400"/>
          </a:xfrm>
          <a:prstGeom prst="rect">
            <a:avLst/>
          </a:prstGeom>
          <a:solidFill>
            <a:srgbClr val="00289F"/>
          </a:solidFill>
          <a:ln w="19050">
            <a:solidFill>
              <a:srgbClr val="A2C1FE"/>
            </a:solid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437252" name="Rectangle 4"/>
          <p:cNvSpPr>
            <a:spLocks noGrp="1" noChangeArrowheads="1"/>
          </p:cNvSpPr>
          <p:nvPr>
            <p:ph type="dt" sz="half" idx="2"/>
          </p:nvPr>
        </p:nvSpPr>
        <p:spPr bwMode="auto">
          <a:xfrm>
            <a:off x="1462088" y="6553200"/>
            <a:ext cx="14620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folHlink"/>
                </a:solidFill>
                <a:effectLst/>
              </a:defRPr>
            </a:lvl1pPr>
          </a:lstStyle>
          <a:p>
            <a:endParaRPr lang="en-US"/>
          </a:p>
        </p:txBody>
      </p:sp>
      <p:sp>
        <p:nvSpPr>
          <p:cNvPr id="437253" name="Rectangle 5"/>
          <p:cNvSpPr>
            <a:spLocks noGrp="1" noChangeArrowheads="1"/>
          </p:cNvSpPr>
          <p:nvPr>
            <p:ph type="ftr" sz="quarter" idx="3"/>
          </p:nvPr>
        </p:nvSpPr>
        <p:spPr bwMode="auto">
          <a:xfrm>
            <a:off x="533400" y="6553200"/>
            <a:ext cx="8382000"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a:defRPr sz="1000">
                <a:solidFill>
                  <a:schemeClr val="folHlink"/>
                </a:solidFill>
                <a:effectLst/>
              </a:defRPr>
            </a:lvl1pPr>
          </a:lstStyle>
          <a:p>
            <a:r>
              <a:rPr lang="en-US"/>
              <a:t>© 2010 MAYO FOUNDATION FOR MEDICAL EDUCATION AND RESEARCH.  ALL RIGHTS RESERVED</a:t>
            </a:r>
          </a:p>
        </p:txBody>
      </p:sp>
      <p:sp>
        <p:nvSpPr>
          <p:cNvPr id="437254" name="Rectangle 6"/>
          <p:cNvSpPr>
            <a:spLocks noGrp="1" noChangeArrowheads="1"/>
          </p:cNvSpPr>
          <p:nvPr>
            <p:ph type="sldNum" sz="quarter" idx="4"/>
          </p:nvPr>
        </p:nvSpPr>
        <p:spPr bwMode="auto">
          <a:xfrm>
            <a:off x="7010400" y="6553200"/>
            <a:ext cx="1905000"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a:solidFill>
                  <a:schemeClr val="folHlink"/>
                </a:solidFill>
                <a:effectLst/>
              </a:defRPr>
            </a:lvl1pPr>
          </a:lstStyle>
          <a:p>
            <a:fld id="{0A1AFC97-FB37-4DDD-B0E4-486BA1B4F8C1}"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7"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sldNum="0" hdr="0" dt="0"/>
  <p:txStyles>
    <p:titleStyle>
      <a:lvl1pPr algn="ctr" rtl="0" fontAlgn="base">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b="1">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3600" b="1">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3600" b="1">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36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36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b="1">
          <a:solidFill>
            <a:schemeClr val="tx2"/>
          </a:solidFill>
          <a:effectLst>
            <a:outerShdw blurRad="38100" dist="38100" dir="2700000" algn="tl">
              <a:srgbClr val="000000"/>
            </a:outerShdw>
          </a:effectLst>
          <a:latin typeface="Arial" charset="0"/>
        </a:defRPr>
      </a:lvl9pPr>
    </p:titleStyle>
    <p:bodyStyle>
      <a:lvl1pPr marL="284163" indent="-284163" algn="l" rtl="0" eaLnBrk="0" fontAlgn="base" hangingPunct="0">
        <a:lnSpc>
          <a:spcPct val="90000"/>
        </a:lnSpc>
        <a:spcBef>
          <a:spcPct val="50000"/>
        </a:spcBef>
        <a:spcAft>
          <a:spcPct val="0"/>
        </a:spcAft>
        <a:buClr>
          <a:schemeClr val="accent1"/>
        </a:buClr>
        <a:buSzPct val="120000"/>
        <a:buChar char="•"/>
        <a:defRPr sz="3200" b="1">
          <a:solidFill>
            <a:schemeClr val="tx1"/>
          </a:solidFill>
          <a:effectLst>
            <a:outerShdw blurRad="38100" dist="38100" dir="2700000" algn="tl">
              <a:srgbClr val="000000"/>
            </a:outerShdw>
          </a:effectLst>
          <a:latin typeface="+mn-lt"/>
          <a:ea typeface="+mn-ea"/>
          <a:cs typeface="+mn-cs"/>
        </a:defRPr>
      </a:lvl1pPr>
      <a:lvl2pPr marL="863600" indent="-292100" algn="l" rtl="0" eaLnBrk="0" fontAlgn="base" hangingPunct="0">
        <a:lnSpc>
          <a:spcPct val="90000"/>
        </a:lnSpc>
        <a:spcBef>
          <a:spcPct val="20000"/>
        </a:spcBef>
        <a:spcAft>
          <a:spcPct val="0"/>
        </a:spcAft>
        <a:buClr>
          <a:schemeClr val="folHlink"/>
        </a:buClr>
        <a:buSzPct val="120000"/>
        <a:buChar char="•"/>
        <a:defRPr sz="3200" b="1">
          <a:solidFill>
            <a:schemeClr val="tx1"/>
          </a:solidFill>
          <a:effectLst>
            <a:outerShdw blurRad="38100" dist="38100" dir="2700000" algn="tl">
              <a:srgbClr val="000000"/>
            </a:outerShdw>
          </a:effectLst>
          <a:latin typeface="+mn-lt"/>
        </a:defRPr>
      </a:lvl2pPr>
      <a:lvl3pPr marL="1320800" indent="-292100" algn="l" rtl="0" eaLnBrk="0" fontAlgn="base" hangingPunct="0">
        <a:lnSpc>
          <a:spcPct val="90000"/>
        </a:lnSpc>
        <a:spcBef>
          <a:spcPct val="20000"/>
        </a:spcBef>
        <a:spcAft>
          <a:spcPct val="0"/>
        </a:spcAft>
        <a:buClr>
          <a:schemeClr val="folHlink"/>
        </a:buClr>
        <a:buSzPct val="120000"/>
        <a:buChar char="•"/>
        <a:defRPr sz="3200" b="1">
          <a:solidFill>
            <a:schemeClr val="tx1"/>
          </a:solidFill>
          <a:effectLst>
            <a:outerShdw blurRad="38100" dist="38100" dir="2700000" algn="tl">
              <a:srgbClr val="000000"/>
            </a:outerShdw>
          </a:effectLst>
          <a:latin typeface="+mn-lt"/>
        </a:defRPr>
      </a:lvl3pPr>
      <a:lvl4pPr marL="1778000" indent="-292100" algn="l" rtl="0" eaLnBrk="0" fontAlgn="base" hangingPunct="0">
        <a:lnSpc>
          <a:spcPct val="90000"/>
        </a:lnSpc>
        <a:spcBef>
          <a:spcPct val="20000"/>
        </a:spcBef>
        <a:spcAft>
          <a:spcPct val="0"/>
        </a:spcAft>
        <a:buClr>
          <a:schemeClr val="folHlink"/>
        </a:buClr>
        <a:buSzPct val="120000"/>
        <a:buChar char="•"/>
        <a:defRPr sz="3200" b="1">
          <a:solidFill>
            <a:schemeClr val="tx1"/>
          </a:solidFill>
          <a:effectLst>
            <a:outerShdw blurRad="38100" dist="38100" dir="2700000" algn="tl">
              <a:srgbClr val="000000"/>
            </a:outerShdw>
          </a:effectLst>
          <a:latin typeface="+mn-lt"/>
        </a:defRPr>
      </a:lvl4pPr>
      <a:lvl5pPr marL="2235200" indent="-292100" algn="l" rtl="0" eaLnBrk="0" fontAlgn="base" hangingPunct="0">
        <a:lnSpc>
          <a:spcPct val="90000"/>
        </a:lnSpc>
        <a:spcBef>
          <a:spcPct val="20000"/>
        </a:spcBef>
        <a:spcAft>
          <a:spcPct val="0"/>
        </a:spcAft>
        <a:buClr>
          <a:schemeClr val="folHlink"/>
        </a:buClr>
        <a:buSzPct val="120000"/>
        <a:buChar char="•"/>
        <a:defRPr sz="3200" b="1">
          <a:solidFill>
            <a:schemeClr val="tx1"/>
          </a:solidFill>
          <a:effectLst>
            <a:outerShdw blurRad="38100" dist="38100" dir="2700000" algn="tl">
              <a:srgbClr val="000000"/>
            </a:outerShdw>
          </a:effectLst>
          <a:latin typeface="+mn-lt"/>
        </a:defRPr>
      </a:lvl5pPr>
      <a:lvl6pPr marL="2692400" indent="-292100" algn="l" rtl="0" eaLnBrk="0" fontAlgn="base" hangingPunct="0">
        <a:lnSpc>
          <a:spcPct val="90000"/>
        </a:lnSpc>
        <a:spcBef>
          <a:spcPct val="20000"/>
        </a:spcBef>
        <a:spcAft>
          <a:spcPct val="0"/>
        </a:spcAft>
        <a:buClr>
          <a:schemeClr val="folHlink"/>
        </a:buClr>
        <a:buSzPct val="120000"/>
        <a:buChar char="•"/>
        <a:defRPr sz="3200" b="1">
          <a:solidFill>
            <a:schemeClr val="tx1"/>
          </a:solidFill>
          <a:effectLst>
            <a:outerShdw blurRad="38100" dist="38100" dir="2700000" algn="tl">
              <a:srgbClr val="000000"/>
            </a:outerShdw>
          </a:effectLst>
          <a:latin typeface="+mn-lt"/>
        </a:defRPr>
      </a:lvl6pPr>
      <a:lvl7pPr marL="3149600" indent="-292100" algn="l" rtl="0" eaLnBrk="0" fontAlgn="base" hangingPunct="0">
        <a:lnSpc>
          <a:spcPct val="90000"/>
        </a:lnSpc>
        <a:spcBef>
          <a:spcPct val="20000"/>
        </a:spcBef>
        <a:spcAft>
          <a:spcPct val="0"/>
        </a:spcAft>
        <a:buClr>
          <a:schemeClr val="folHlink"/>
        </a:buClr>
        <a:buSzPct val="120000"/>
        <a:buChar char="•"/>
        <a:defRPr sz="3200" b="1">
          <a:solidFill>
            <a:schemeClr val="tx1"/>
          </a:solidFill>
          <a:effectLst>
            <a:outerShdw blurRad="38100" dist="38100" dir="2700000" algn="tl">
              <a:srgbClr val="000000"/>
            </a:outerShdw>
          </a:effectLst>
          <a:latin typeface="+mn-lt"/>
        </a:defRPr>
      </a:lvl7pPr>
      <a:lvl8pPr marL="3606800" indent="-292100" algn="l" rtl="0" eaLnBrk="0" fontAlgn="base" hangingPunct="0">
        <a:lnSpc>
          <a:spcPct val="90000"/>
        </a:lnSpc>
        <a:spcBef>
          <a:spcPct val="20000"/>
        </a:spcBef>
        <a:spcAft>
          <a:spcPct val="0"/>
        </a:spcAft>
        <a:buClr>
          <a:schemeClr val="folHlink"/>
        </a:buClr>
        <a:buSzPct val="120000"/>
        <a:buChar char="•"/>
        <a:defRPr sz="3200" b="1">
          <a:solidFill>
            <a:schemeClr val="tx1"/>
          </a:solidFill>
          <a:effectLst>
            <a:outerShdw blurRad="38100" dist="38100" dir="2700000" algn="tl">
              <a:srgbClr val="000000"/>
            </a:outerShdw>
          </a:effectLst>
          <a:latin typeface="+mn-lt"/>
        </a:defRPr>
      </a:lvl8pPr>
      <a:lvl9pPr marL="4064000" indent="-292100" algn="l" rtl="0" eaLnBrk="0" fontAlgn="base" hangingPunct="0">
        <a:lnSpc>
          <a:spcPct val="90000"/>
        </a:lnSpc>
        <a:spcBef>
          <a:spcPct val="20000"/>
        </a:spcBef>
        <a:spcAft>
          <a:spcPct val="0"/>
        </a:spcAft>
        <a:buClr>
          <a:schemeClr val="folHlink"/>
        </a:buClr>
        <a:buSzPct val="120000"/>
        <a:buChar char="•"/>
        <a:defRPr sz="32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3634" name="Text Box 2"/>
          <p:cNvSpPr txBox="1">
            <a:spLocks noChangeArrowheads="1"/>
          </p:cNvSpPr>
          <p:nvPr/>
        </p:nvSpPr>
        <p:spPr bwMode="auto">
          <a:xfrm>
            <a:off x="457200" y="6245225"/>
            <a:ext cx="2135188" cy="476250"/>
          </a:xfrm>
          <a:prstGeom prst="rect">
            <a:avLst/>
          </a:prstGeom>
          <a:noFill/>
          <a:ln w="9525">
            <a:noFill/>
            <a:miter lim="800000"/>
            <a:headEnd/>
            <a:tailEnd/>
          </a:ln>
        </p:spPr>
        <p:txBody>
          <a:bodyPr wrap="none" anchor="ctr"/>
          <a:lstStyle/>
          <a:p>
            <a:endParaRPr lang="en-US"/>
          </a:p>
        </p:txBody>
      </p:sp>
      <p:sp>
        <p:nvSpPr>
          <p:cNvPr id="453635" name="Text Box 3"/>
          <p:cNvSpPr txBox="1">
            <a:spLocks noChangeArrowheads="1"/>
          </p:cNvSpPr>
          <p:nvPr/>
        </p:nvSpPr>
        <p:spPr bwMode="auto">
          <a:xfrm>
            <a:off x="3124200" y="6245225"/>
            <a:ext cx="2897188" cy="476250"/>
          </a:xfrm>
          <a:prstGeom prst="rect">
            <a:avLst/>
          </a:prstGeom>
          <a:noFill/>
          <a:ln w="9525">
            <a:noFill/>
            <a:miter lim="800000"/>
            <a:headEnd/>
            <a:tailEnd/>
          </a:ln>
        </p:spPr>
        <p:txBody>
          <a:bodyPr wrap="none" anchor="ctr"/>
          <a:lstStyle/>
          <a:p>
            <a:endParaRPr lang="en-US"/>
          </a:p>
        </p:txBody>
      </p:sp>
      <p:sp>
        <p:nvSpPr>
          <p:cNvPr id="453636" name="Rectangle 4"/>
          <p:cNvSpPr>
            <a:spLocks noGrp="1" noChangeArrowheads="1"/>
          </p:cNvSpPr>
          <p:nvPr>
            <p:ph type="title"/>
          </p:nvPr>
        </p:nvSpPr>
        <p:spPr bwMode="auto">
          <a:xfrm>
            <a:off x="457200" y="136525"/>
            <a:ext cx="8229600" cy="1417638"/>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453637" name="Rectangle 5"/>
          <p:cNvSpPr>
            <a:spLocks noGrp="1" noChangeArrowheads="1"/>
          </p:cNvSpPr>
          <p:nvPr>
            <p:ph type="body" idx="1"/>
          </p:nvPr>
        </p:nvSpPr>
        <p:spPr bwMode="auto">
          <a:xfrm>
            <a:off x="457200" y="1600200"/>
            <a:ext cx="8229600" cy="45243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marL="979488" indent="-195263" algn="l" defTabSz="414338" rtl="0" fontAlgn="base">
        <a:spcBef>
          <a:spcPct val="0"/>
        </a:spcBef>
        <a:spcAft>
          <a:spcPct val="0"/>
        </a:spcAft>
        <a:buClr>
          <a:srgbClr val="000000"/>
        </a:buClr>
        <a:buSzPct val="45000"/>
        <a:buFont typeface="StarSymbol" charset="0"/>
        <a:defRPr sz="4000">
          <a:solidFill>
            <a:srgbClr val="000000"/>
          </a:solidFill>
          <a:latin typeface="+mj-lt"/>
          <a:ea typeface="+mj-ea"/>
          <a:cs typeface="+mj-cs"/>
        </a:defRPr>
      </a:lvl1pPr>
      <a:lvl2pPr marL="979488" indent="-195263" algn="l" defTabSz="414338" rtl="0" fontAlgn="base">
        <a:spcBef>
          <a:spcPct val="0"/>
        </a:spcBef>
        <a:spcAft>
          <a:spcPct val="0"/>
        </a:spcAft>
        <a:buClr>
          <a:srgbClr val="000000"/>
        </a:buClr>
        <a:buSzPct val="45000"/>
        <a:buFont typeface="StarSymbol" charset="0"/>
        <a:defRPr sz="4000">
          <a:solidFill>
            <a:srgbClr val="000000"/>
          </a:solidFill>
          <a:latin typeface="Times New Roman" pitchFamily="18" charset="0"/>
        </a:defRPr>
      </a:lvl2pPr>
      <a:lvl3pPr marL="979488" indent="-195263" algn="l" defTabSz="414338" rtl="0" fontAlgn="base">
        <a:spcBef>
          <a:spcPct val="0"/>
        </a:spcBef>
        <a:spcAft>
          <a:spcPct val="0"/>
        </a:spcAft>
        <a:buClr>
          <a:srgbClr val="000000"/>
        </a:buClr>
        <a:buSzPct val="45000"/>
        <a:buFont typeface="StarSymbol" charset="0"/>
        <a:defRPr sz="4000">
          <a:solidFill>
            <a:srgbClr val="000000"/>
          </a:solidFill>
          <a:latin typeface="Times New Roman" pitchFamily="18" charset="0"/>
        </a:defRPr>
      </a:lvl3pPr>
      <a:lvl4pPr marL="979488" indent="-195263" algn="l" defTabSz="414338" rtl="0" fontAlgn="base">
        <a:spcBef>
          <a:spcPct val="0"/>
        </a:spcBef>
        <a:spcAft>
          <a:spcPct val="0"/>
        </a:spcAft>
        <a:buClr>
          <a:srgbClr val="000000"/>
        </a:buClr>
        <a:buSzPct val="45000"/>
        <a:buFont typeface="StarSymbol" charset="0"/>
        <a:defRPr sz="4000">
          <a:solidFill>
            <a:srgbClr val="000000"/>
          </a:solidFill>
          <a:latin typeface="Times New Roman" pitchFamily="18" charset="0"/>
        </a:defRPr>
      </a:lvl4pPr>
      <a:lvl5pPr marL="979488" indent="-195263" algn="l" defTabSz="414338" rtl="0" fontAlgn="base">
        <a:spcBef>
          <a:spcPct val="0"/>
        </a:spcBef>
        <a:spcAft>
          <a:spcPct val="0"/>
        </a:spcAft>
        <a:buClr>
          <a:srgbClr val="000000"/>
        </a:buClr>
        <a:buSzPct val="45000"/>
        <a:buFont typeface="StarSymbol" charset="0"/>
        <a:defRPr sz="4000">
          <a:solidFill>
            <a:srgbClr val="000000"/>
          </a:solidFill>
          <a:latin typeface="Times New Roman" pitchFamily="18" charset="0"/>
        </a:defRPr>
      </a:lvl5pPr>
      <a:lvl6pPr marL="1436688" indent="-195263" algn="l" defTabSz="414338" rtl="0" fontAlgn="base">
        <a:spcBef>
          <a:spcPct val="0"/>
        </a:spcBef>
        <a:spcAft>
          <a:spcPct val="0"/>
        </a:spcAft>
        <a:buClr>
          <a:srgbClr val="000000"/>
        </a:buClr>
        <a:buSzPct val="45000"/>
        <a:buFont typeface="StarSymbol" charset="0"/>
        <a:defRPr sz="4000">
          <a:solidFill>
            <a:srgbClr val="000000"/>
          </a:solidFill>
          <a:latin typeface="Times New Roman" pitchFamily="18" charset="0"/>
        </a:defRPr>
      </a:lvl6pPr>
      <a:lvl7pPr marL="1893888" indent="-195263" algn="l" defTabSz="414338" rtl="0" fontAlgn="base">
        <a:spcBef>
          <a:spcPct val="0"/>
        </a:spcBef>
        <a:spcAft>
          <a:spcPct val="0"/>
        </a:spcAft>
        <a:buClr>
          <a:srgbClr val="000000"/>
        </a:buClr>
        <a:buSzPct val="45000"/>
        <a:buFont typeface="StarSymbol" charset="0"/>
        <a:defRPr sz="4000">
          <a:solidFill>
            <a:srgbClr val="000000"/>
          </a:solidFill>
          <a:latin typeface="Times New Roman" pitchFamily="18" charset="0"/>
        </a:defRPr>
      </a:lvl7pPr>
      <a:lvl8pPr marL="2351088" indent="-195263" algn="l" defTabSz="414338" rtl="0" fontAlgn="base">
        <a:spcBef>
          <a:spcPct val="0"/>
        </a:spcBef>
        <a:spcAft>
          <a:spcPct val="0"/>
        </a:spcAft>
        <a:buClr>
          <a:srgbClr val="000000"/>
        </a:buClr>
        <a:buSzPct val="45000"/>
        <a:buFont typeface="StarSymbol" charset="0"/>
        <a:defRPr sz="4000">
          <a:solidFill>
            <a:srgbClr val="000000"/>
          </a:solidFill>
          <a:latin typeface="Times New Roman" pitchFamily="18" charset="0"/>
        </a:defRPr>
      </a:lvl8pPr>
      <a:lvl9pPr marL="2808288" indent="-195263" algn="l" defTabSz="414338" rtl="0" fontAlgn="base">
        <a:spcBef>
          <a:spcPct val="0"/>
        </a:spcBef>
        <a:spcAft>
          <a:spcPct val="0"/>
        </a:spcAft>
        <a:buClr>
          <a:srgbClr val="000000"/>
        </a:buClr>
        <a:buSzPct val="45000"/>
        <a:buFont typeface="StarSymbol" charset="0"/>
        <a:defRPr sz="4000">
          <a:solidFill>
            <a:srgbClr val="000000"/>
          </a:solidFill>
          <a:latin typeface="Times New Roman" pitchFamily="18" charset="0"/>
        </a:defRPr>
      </a:lvl9pPr>
    </p:titleStyle>
    <p:bodyStyle>
      <a:lvl1pPr marL="341313" indent="-341313" algn="l" defTabSz="414338" rtl="0" fontAlgn="base">
        <a:lnSpc>
          <a:spcPct val="101000"/>
        </a:lnSpc>
        <a:spcBef>
          <a:spcPts val="800"/>
        </a:spcBef>
        <a:spcAft>
          <a:spcPct val="0"/>
        </a:spcAft>
        <a:buClr>
          <a:srgbClr val="000000"/>
        </a:buClr>
        <a:buSzPct val="100000"/>
        <a:buFont typeface="Arial" charset="0"/>
        <a:buChar char="•"/>
        <a:defRPr sz="3200">
          <a:solidFill>
            <a:srgbClr val="000000"/>
          </a:solidFill>
          <a:latin typeface="+mn-lt"/>
          <a:ea typeface="+mn-ea"/>
          <a:cs typeface="+mn-cs"/>
        </a:defRPr>
      </a:lvl1pPr>
      <a:lvl2pPr marL="741363" indent="-285750" algn="l" defTabSz="414338" rtl="0" fontAlgn="base">
        <a:lnSpc>
          <a:spcPct val="101000"/>
        </a:lnSpc>
        <a:spcBef>
          <a:spcPts val="700"/>
        </a:spcBef>
        <a:spcAft>
          <a:spcPct val="0"/>
        </a:spcAft>
        <a:buClr>
          <a:srgbClr val="000000"/>
        </a:buClr>
        <a:buSzPct val="100000"/>
        <a:buFont typeface="Arial" charset="0"/>
        <a:buChar char="–"/>
        <a:defRPr sz="2800">
          <a:solidFill>
            <a:srgbClr val="000000"/>
          </a:solidFill>
          <a:latin typeface="+mn-lt"/>
        </a:defRPr>
      </a:lvl2pPr>
      <a:lvl3pPr marL="1141413" indent="-227013" algn="l" defTabSz="414338" rtl="0" fontAlgn="base">
        <a:lnSpc>
          <a:spcPct val="101000"/>
        </a:lnSpc>
        <a:spcBef>
          <a:spcPts val="588"/>
        </a:spcBef>
        <a:spcAft>
          <a:spcPct val="0"/>
        </a:spcAft>
        <a:buClr>
          <a:srgbClr val="000000"/>
        </a:buClr>
        <a:buSzPct val="100000"/>
        <a:buFont typeface="Arial" charset="0"/>
        <a:buChar char="•"/>
        <a:defRPr sz="2400">
          <a:solidFill>
            <a:srgbClr val="000000"/>
          </a:solidFill>
          <a:latin typeface="+mn-lt"/>
        </a:defRPr>
      </a:lvl3pPr>
      <a:lvl4pPr marL="1598613" indent="-227013" algn="l" defTabSz="414338" rtl="0" fontAlgn="base">
        <a:lnSpc>
          <a:spcPct val="101000"/>
        </a:lnSpc>
        <a:spcBef>
          <a:spcPts val="500"/>
        </a:spcBef>
        <a:spcAft>
          <a:spcPct val="0"/>
        </a:spcAft>
        <a:buClr>
          <a:srgbClr val="000000"/>
        </a:buClr>
        <a:buSzPct val="100000"/>
        <a:buFont typeface="Arial" charset="0"/>
        <a:buChar char="–"/>
        <a:defRPr sz="2000">
          <a:solidFill>
            <a:srgbClr val="000000"/>
          </a:solidFill>
          <a:latin typeface="+mn-lt"/>
        </a:defRPr>
      </a:lvl4pPr>
      <a:lvl5pPr marL="2055813" indent="-227013" algn="l" defTabSz="414338" rtl="0" fontAlgn="base">
        <a:lnSpc>
          <a:spcPct val="101000"/>
        </a:lnSpc>
        <a:spcBef>
          <a:spcPts val="500"/>
        </a:spcBef>
        <a:spcAft>
          <a:spcPct val="0"/>
        </a:spcAft>
        <a:buClr>
          <a:srgbClr val="000000"/>
        </a:buClr>
        <a:buSzPct val="100000"/>
        <a:buFont typeface="Arial" charset="0"/>
        <a:buChar char="»"/>
        <a:defRPr sz="2000">
          <a:solidFill>
            <a:srgbClr val="000000"/>
          </a:solidFill>
          <a:latin typeface="+mn-lt"/>
        </a:defRPr>
      </a:lvl5pPr>
      <a:lvl6pPr marL="2513013" indent="-227013" algn="l" defTabSz="414338" rtl="0" fontAlgn="base">
        <a:lnSpc>
          <a:spcPct val="101000"/>
        </a:lnSpc>
        <a:spcBef>
          <a:spcPts val="500"/>
        </a:spcBef>
        <a:spcAft>
          <a:spcPct val="0"/>
        </a:spcAft>
        <a:buClr>
          <a:srgbClr val="000000"/>
        </a:buClr>
        <a:buSzPct val="100000"/>
        <a:buFont typeface="Arial" charset="0"/>
        <a:buChar char="»"/>
        <a:defRPr sz="2000">
          <a:solidFill>
            <a:srgbClr val="000000"/>
          </a:solidFill>
          <a:latin typeface="+mn-lt"/>
        </a:defRPr>
      </a:lvl6pPr>
      <a:lvl7pPr marL="2970213" indent="-227013" algn="l" defTabSz="414338" rtl="0" fontAlgn="base">
        <a:lnSpc>
          <a:spcPct val="101000"/>
        </a:lnSpc>
        <a:spcBef>
          <a:spcPts val="500"/>
        </a:spcBef>
        <a:spcAft>
          <a:spcPct val="0"/>
        </a:spcAft>
        <a:buClr>
          <a:srgbClr val="000000"/>
        </a:buClr>
        <a:buSzPct val="100000"/>
        <a:buFont typeface="Arial" charset="0"/>
        <a:buChar char="»"/>
        <a:defRPr sz="2000">
          <a:solidFill>
            <a:srgbClr val="000000"/>
          </a:solidFill>
          <a:latin typeface="+mn-lt"/>
        </a:defRPr>
      </a:lvl7pPr>
      <a:lvl8pPr marL="3427413" indent="-227013" algn="l" defTabSz="414338" rtl="0" fontAlgn="base">
        <a:lnSpc>
          <a:spcPct val="101000"/>
        </a:lnSpc>
        <a:spcBef>
          <a:spcPts val="500"/>
        </a:spcBef>
        <a:spcAft>
          <a:spcPct val="0"/>
        </a:spcAft>
        <a:buClr>
          <a:srgbClr val="000000"/>
        </a:buClr>
        <a:buSzPct val="100000"/>
        <a:buFont typeface="Arial" charset="0"/>
        <a:buChar char="»"/>
        <a:defRPr sz="2000">
          <a:solidFill>
            <a:srgbClr val="000000"/>
          </a:solidFill>
          <a:latin typeface="+mn-lt"/>
        </a:defRPr>
      </a:lvl8pPr>
      <a:lvl9pPr marL="3884613" indent="-227013" algn="l" defTabSz="414338" rtl="0" fontAlgn="base">
        <a:lnSpc>
          <a:spcPct val="101000"/>
        </a:lnSpc>
        <a:spcBef>
          <a:spcPts val="500"/>
        </a:spcBef>
        <a:spcAft>
          <a:spcPct val="0"/>
        </a:spcAft>
        <a:buClr>
          <a:srgbClr val="000000"/>
        </a:buClr>
        <a:buSzPct val="100000"/>
        <a:buFont typeface="Arial" charset="0"/>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282" name="Rectangle 2"/>
          <p:cNvSpPr>
            <a:spLocks noChangeArrowheads="1"/>
          </p:cNvSpPr>
          <p:nvPr userDrawn="1"/>
        </p:nvSpPr>
        <p:spPr bwMode="auto">
          <a:xfrm>
            <a:off x="0" y="6400800"/>
            <a:ext cx="9144000" cy="457200"/>
          </a:xfrm>
          <a:prstGeom prst="rect">
            <a:avLst/>
          </a:prstGeom>
          <a:solidFill>
            <a:srgbClr val="85B340"/>
          </a:solidFill>
          <a:ln w="28575">
            <a:noFill/>
            <a:miter lim="800000"/>
            <a:headEnd/>
            <a:tailEnd/>
          </a:ln>
          <a:effectLst/>
        </p:spPr>
        <p:txBody>
          <a:bodyPr wrap="none" anchor="ctr"/>
          <a:lstStyle/>
          <a:p>
            <a:endParaRPr lang="en-US"/>
          </a:p>
        </p:txBody>
      </p:sp>
      <p:sp>
        <p:nvSpPr>
          <p:cNvPr id="481283" name="Rectangle 3"/>
          <p:cNvSpPr>
            <a:spLocks noChangeArrowheads="1"/>
          </p:cNvSpPr>
          <p:nvPr userDrawn="1"/>
        </p:nvSpPr>
        <p:spPr bwMode="auto">
          <a:xfrm>
            <a:off x="0" y="6696075"/>
            <a:ext cx="9144000" cy="161925"/>
          </a:xfrm>
          <a:prstGeom prst="rect">
            <a:avLst/>
          </a:prstGeom>
          <a:solidFill>
            <a:srgbClr val="F8F3A3"/>
          </a:solidFill>
          <a:ln w="28575">
            <a:noFill/>
            <a:miter lim="800000"/>
            <a:headEnd/>
            <a:tailEnd/>
          </a:ln>
          <a:effectLst/>
        </p:spPr>
        <p:txBody>
          <a:bodyPr wrap="none" anchor="ctr"/>
          <a:lstStyle/>
          <a:p>
            <a:endParaRPr lang="en-US"/>
          </a:p>
        </p:txBody>
      </p:sp>
      <p:sp>
        <p:nvSpPr>
          <p:cNvPr id="481284" name="Rectangle 4"/>
          <p:cNvSpPr>
            <a:spLocks noGrp="1" noChangeArrowheads="1"/>
          </p:cNvSpPr>
          <p:nvPr>
            <p:ph type="body" idx="1"/>
          </p:nvPr>
        </p:nvSpPr>
        <p:spPr bwMode="auto">
          <a:xfrm>
            <a:off x="915988" y="1490663"/>
            <a:ext cx="7999412" cy="1789112"/>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1285" name="Rectangle 5"/>
          <p:cNvSpPr>
            <a:spLocks noGrp="1" noChangeArrowheads="1"/>
          </p:cNvSpPr>
          <p:nvPr>
            <p:ph type="title"/>
          </p:nvPr>
        </p:nvSpPr>
        <p:spPr bwMode="auto">
          <a:xfrm>
            <a:off x="914400" y="831850"/>
            <a:ext cx="8015288" cy="503238"/>
          </a:xfrm>
          <a:prstGeom prst="rect">
            <a:avLst/>
          </a:prstGeom>
          <a:noFill/>
          <a:ln w="9525">
            <a:noFill/>
            <a:miter lim="800000"/>
            <a:headEnd/>
            <a:tailEnd/>
          </a:ln>
          <a:effectLst/>
        </p:spPr>
        <p:txBody>
          <a:bodyPr vert="horz" wrap="square" lIns="0" tIns="45720" rIns="91440" bIns="45720" numCol="1" anchor="b" anchorCtr="0" compatLnSpc="1">
            <a:prstTxWarp prst="textNoShape">
              <a:avLst/>
            </a:prstTxWarp>
            <a:spAutoFit/>
          </a:bodyPr>
          <a:lstStyle/>
          <a:p>
            <a:pPr lvl="0"/>
            <a:r>
              <a:rPr lang="en-US" smtClean="0"/>
              <a:t>Click to edit Master title style</a:t>
            </a:r>
          </a:p>
        </p:txBody>
      </p:sp>
      <p:sp>
        <p:nvSpPr>
          <p:cNvPr id="481286" name="Rectangle 6"/>
          <p:cNvSpPr>
            <a:spLocks noChangeArrowheads="1"/>
          </p:cNvSpPr>
          <p:nvPr userDrawn="1"/>
        </p:nvSpPr>
        <p:spPr bwMode="auto">
          <a:xfrm>
            <a:off x="917575" y="0"/>
            <a:ext cx="8226425" cy="182563"/>
          </a:xfrm>
          <a:prstGeom prst="rect">
            <a:avLst/>
          </a:prstGeom>
          <a:solidFill>
            <a:schemeClr val="tx2"/>
          </a:solidFill>
          <a:ln w="28575">
            <a:noFill/>
            <a:miter lim="800000"/>
            <a:headEnd/>
            <a:tailEnd/>
          </a:ln>
          <a:effectLst/>
        </p:spPr>
        <p:txBody>
          <a:bodyPr wrap="none" anchor="ctr"/>
          <a:lstStyle/>
          <a:p>
            <a:endParaRPr lang="en-US"/>
          </a:p>
        </p:txBody>
      </p:sp>
      <p:pic>
        <p:nvPicPr>
          <p:cNvPr id="481287" name="Picture 7" descr="MC-Bu-Bk 150"/>
          <p:cNvPicPr>
            <a:picLocks noChangeAspect="1" noChangeArrowheads="1"/>
          </p:cNvPicPr>
          <p:nvPr userDrawn="1"/>
        </p:nvPicPr>
        <p:blipFill>
          <a:blip r:embed="rId13" cstate="print"/>
          <a:srcRect/>
          <a:stretch>
            <a:fillRect/>
          </a:stretch>
        </p:blipFill>
        <p:spPr bwMode="auto">
          <a:xfrm>
            <a:off x="858838" y="254000"/>
            <a:ext cx="1709737" cy="430213"/>
          </a:xfrm>
          <a:prstGeom prst="rect">
            <a:avLst/>
          </a:prstGeom>
          <a:noFill/>
        </p:spPr>
      </p:pic>
      <p:sp>
        <p:nvSpPr>
          <p:cNvPr id="481288" name="Rectangle 8"/>
          <p:cNvSpPr>
            <a:spLocks noGrp="1" noChangeArrowheads="1"/>
          </p:cNvSpPr>
          <p:nvPr>
            <p:ph type="sldNum" sz="quarter" idx="4"/>
          </p:nvPr>
        </p:nvSpPr>
        <p:spPr bwMode="auto">
          <a:xfrm>
            <a:off x="7010400" y="6643688"/>
            <a:ext cx="2133600" cy="214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r">
              <a:defRPr sz="800" b="0">
                <a:solidFill>
                  <a:schemeClr val="folHlink"/>
                </a:solidFill>
                <a:effectLst/>
              </a:defRPr>
            </a:lvl1pPr>
          </a:lstStyle>
          <a:p>
            <a:fld id="{4D056A55-06CE-4998-9866-481C3A509006}" type="slidenum">
              <a:rPr lang="en-US"/>
              <a:pPr/>
              <a:t>‹#›</a:t>
            </a:fld>
            <a:endParaRPr lang="en-US"/>
          </a:p>
        </p:txBody>
      </p:sp>
      <p:sp>
        <p:nvSpPr>
          <p:cNvPr id="481289" name="Rectangle 9"/>
          <p:cNvSpPr>
            <a:spLocks noChangeArrowheads="1"/>
          </p:cNvSpPr>
          <p:nvPr userDrawn="1"/>
        </p:nvSpPr>
        <p:spPr bwMode="auto">
          <a:xfrm>
            <a:off x="914400" y="1341438"/>
            <a:ext cx="8229600" cy="46037"/>
          </a:xfrm>
          <a:prstGeom prst="rect">
            <a:avLst/>
          </a:prstGeom>
          <a:gradFill rotWithShape="1">
            <a:gsLst>
              <a:gs pos="0">
                <a:schemeClr val="tx2"/>
              </a:gs>
              <a:gs pos="100000">
                <a:schemeClr val="tx2">
                  <a:gamma/>
                  <a:tint val="0"/>
                  <a:invGamma/>
                </a:schemeClr>
              </a:gs>
            </a:gsLst>
            <a:lin ang="0" scaled="1"/>
          </a:gradFill>
          <a:ln w="28575">
            <a:noFill/>
            <a:miter lim="800000"/>
            <a:headEnd/>
            <a:tailEnd/>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62"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ransition>
    <p:fade/>
  </p:transition>
  <p:timing>
    <p:tnLst>
      <p:par>
        <p:cTn id="1" dur="indefinite" restart="never" nodeType="tmRoot"/>
      </p:par>
    </p:tnLst>
  </p:timing>
  <p:txStyles>
    <p:titleStyle>
      <a:lvl1pPr algn="l" rtl="0" fontAlgn="base">
        <a:lnSpc>
          <a:spcPct val="90000"/>
        </a:lnSpc>
        <a:spcBef>
          <a:spcPct val="0"/>
        </a:spcBef>
        <a:spcAft>
          <a:spcPct val="0"/>
        </a:spcAft>
        <a:defRPr sz="3000">
          <a:solidFill>
            <a:schemeClr val="tx2"/>
          </a:solidFill>
          <a:latin typeface="+mj-lt"/>
          <a:ea typeface="+mj-ea"/>
          <a:cs typeface="+mj-cs"/>
        </a:defRPr>
      </a:lvl1pPr>
      <a:lvl2pPr algn="l" rtl="0" fontAlgn="base">
        <a:lnSpc>
          <a:spcPct val="90000"/>
        </a:lnSpc>
        <a:spcBef>
          <a:spcPct val="0"/>
        </a:spcBef>
        <a:spcAft>
          <a:spcPct val="0"/>
        </a:spcAft>
        <a:defRPr sz="3000">
          <a:solidFill>
            <a:schemeClr val="tx2"/>
          </a:solidFill>
          <a:latin typeface="Arial Narrow" pitchFamily="34" charset="0"/>
        </a:defRPr>
      </a:lvl2pPr>
      <a:lvl3pPr algn="l" rtl="0" fontAlgn="base">
        <a:lnSpc>
          <a:spcPct val="90000"/>
        </a:lnSpc>
        <a:spcBef>
          <a:spcPct val="0"/>
        </a:spcBef>
        <a:spcAft>
          <a:spcPct val="0"/>
        </a:spcAft>
        <a:defRPr sz="3000">
          <a:solidFill>
            <a:schemeClr val="tx2"/>
          </a:solidFill>
          <a:latin typeface="Arial Narrow" pitchFamily="34" charset="0"/>
        </a:defRPr>
      </a:lvl3pPr>
      <a:lvl4pPr algn="l" rtl="0" fontAlgn="base">
        <a:lnSpc>
          <a:spcPct val="90000"/>
        </a:lnSpc>
        <a:spcBef>
          <a:spcPct val="0"/>
        </a:spcBef>
        <a:spcAft>
          <a:spcPct val="0"/>
        </a:spcAft>
        <a:defRPr sz="3000">
          <a:solidFill>
            <a:schemeClr val="tx2"/>
          </a:solidFill>
          <a:latin typeface="Arial Narrow" pitchFamily="34" charset="0"/>
        </a:defRPr>
      </a:lvl4pPr>
      <a:lvl5pPr algn="l" rtl="0" fontAlgn="base">
        <a:lnSpc>
          <a:spcPct val="90000"/>
        </a:lnSpc>
        <a:spcBef>
          <a:spcPct val="0"/>
        </a:spcBef>
        <a:spcAft>
          <a:spcPct val="0"/>
        </a:spcAft>
        <a:defRPr sz="3000">
          <a:solidFill>
            <a:schemeClr val="tx2"/>
          </a:solidFill>
          <a:latin typeface="Arial Narrow" pitchFamily="34" charset="0"/>
        </a:defRPr>
      </a:lvl5pPr>
      <a:lvl6pPr marL="457200" algn="l" rtl="0" fontAlgn="base">
        <a:lnSpc>
          <a:spcPct val="90000"/>
        </a:lnSpc>
        <a:spcBef>
          <a:spcPct val="0"/>
        </a:spcBef>
        <a:spcAft>
          <a:spcPct val="0"/>
        </a:spcAft>
        <a:defRPr sz="3000">
          <a:solidFill>
            <a:schemeClr val="tx2"/>
          </a:solidFill>
          <a:latin typeface="Arial Narrow" pitchFamily="34" charset="0"/>
        </a:defRPr>
      </a:lvl6pPr>
      <a:lvl7pPr marL="914400" algn="l" rtl="0" fontAlgn="base">
        <a:lnSpc>
          <a:spcPct val="90000"/>
        </a:lnSpc>
        <a:spcBef>
          <a:spcPct val="0"/>
        </a:spcBef>
        <a:spcAft>
          <a:spcPct val="0"/>
        </a:spcAft>
        <a:defRPr sz="3000">
          <a:solidFill>
            <a:schemeClr val="tx2"/>
          </a:solidFill>
          <a:latin typeface="Arial Narrow" pitchFamily="34" charset="0"/>
        </a:defRPr>
      </a:lvl7pPr>
      <a:lvl8pPr marL="1371600" algn="l" rtl="0" fontAlgn="base">
        <a:lnSpc>
          <a:spcPct val="90000"/>
        </a:lnSpc>
        <a:spcBef>
          <a:spcPct val="0"/>
        </a:spcBef>
        <a:spcAft>
          <a:spcPct val="0"/>
        </a:spcAft>
        <a:defRPr sz="3000">
          <a:solidFill>
            <a:schemeClr val="tx2"/>
          </a:solidFill>
          <a:latin typeface="Arial Narrow" pitchFamily="34" charset="0"/>
        </a:defRPr>
      </a:lvl8pPr>
      <a:lvl9pPr marL="1828800" algn="l" rtl="0" fontAlgn="base">
        <a:lnSpc>
          <a:spcPct val="90000"/>
        </a:lnSpc>
        <a:spcBef>
          <a:spcPct val="0"/>
        </a:spcBef>
        <a:spcAft>
          <a:spcPct val="0"/>
        </a:spcAft>
        <a:defRPr sz="3000">
          <a:solidFill>
            <a:schemeClr val="tx2"/>
          </a:solidFill>
          <a:latin typeface="Arial Narrow" pitchFamily="34" charset="0"/>
        </a:defRPr>
      </a:lvl9pPr>
    </p:titleStyle>
    <p:bodyStyle>
      <a:lvl1pPr marL="228600" indent="-228600" algn="l" rtl="0" fontAlgn="base">
        <a:lnSpc>
          <a:spcPct val="90000"/>
        </a:lnSpc>
        <a:spcBef>
          <a:spcPct val="50000"/>
        </a:spcBef>
        <a:spcAft>
          <a:spcPct val="0"/>
        </a:spcAft>
        <a:buClr>
          <a:schemeClr val="accent2"/>
        </a:buClr>
        <a:buFont typeface="Wingdings" pitchFamily="2" charset="2"/>
        <a:buChar char="§"/>
        <a:defRPr sz="2600">
          <a:solidFill>
            <a:schemeClr val="tx1"/>
          </a:solidFill>
          <a:latin typeface="+mn-lt"/>
          <a:ea typeface="+mn-ea"/>
          <a:cs typeface="+mn-cs"/>
        </a:defRPr>
      </a:lvl1pPr>
      <a:lvl2pPr marL="627063" indent="-169863" algn="l" rtl="0" fontAlgn="base">
        <a:lnSpc>
          <a:spcPct val="90000"/>
        </a:lnSpc>
        <a:spcBef>
          <a:spcPct val="10000"/>
        </a:spcBef>
        <a:spcAft>
          <a:spcPct val="0"/>
        </a:spcAft>
        <a:buClr>
          <a:schemeClr val="folHlink"/>
        </a:buClr>
        <a:buFont typeface="Wingdings" pitchFamily="2" charset="2"/>
        <a:buChar char="§"/>
        <a:defRPr sz="2200">
          <a:solidFill>
            <a:schemeClr val="tx1"/>
          </a:solidFill>
          <a:latin typeface="+mn-lt"/>
        </a:defRPr>
      </a:lvl2pPr>
      <a:lvl3pPr marL="1084263" indent="-169863" algn="l" rtl="0" fontAlgn="base">
        <a:lnSpc>
          <a:spcPct val="90000"/>
        </a:lnSpc>
        <a:spcBef>
          <a:spcPct val="10000"/>
        </a:spcBef>
        <a:spcAft>
          <a:spcPct val="0"/>
        </a:spcAft>
        <a:buClr>
          <a:schemeClr val="folHlink"/>
        </a:buClr>
        <a:buFont typeface="Wingdings" pitchFamily="2" charset="2"/>
        <a:buChar char="§"/>
        <a:defRPr sz="2200">
          <a:solidFill>
            <a:schemeClr val="tx1"/>
          </a:solidFill>
          <a:latin typeface="+mn-lt"/>
        </a:defRPr>
      </a:lvl3pPr>
      <a:lvl4pPr marL="1541463" indent="-169863" algn="l" rtl="0" fontAlgn="base">
        <a:lnSpc>
          <a:spcPct val="90000"/>
        </a:lnSpc>
        <a:spcBef>
          <a:spcPct val="10000"/>
        </a:spcBef>
        <a:spcAft>
          <a:spcPct val="0"/>
        </a:spcAft>
        <a:buClr>
          <a:schemeClr val="folHlink"/>
        </a:buClr>
        <a:buFont typeface="Wingdings" pitchFamily="2" charset="2"/>
        <a:buChar char="§"/>
        <a:defRPr sz="2200">
          <a:solidFill>
            <a:schemeClr val="tx1"/>
          </a:solidFill>
          <a:latin typeface="+mn-lt"/>
        </a:defRPr>
      </a:lvl4pPr>
      <a:lvl5pPr marL="1998663" indent="-169863" algn="l" rtl="0" fontAlgn="base">
        <a:lnSpc>
          <a:spcPct val="90000"/>
        </a:lnSpc>
        <a:spcBef>
          <a:spcPct val="10000"/>
        </a:spcBef>
        <a:spcAft>
          <a:spcPct val="0"/>
        </a:spcAft>
        <a:buClr>
          <a:schemeClr val="folHlink"/>
        </a:buClr>
        <a:buFont typeface="Wingdings" pitchFamily="2" charset="2"/>
        <a:buChar char="§"/>
        <a:defRPr sz="2200">
          <a:solidFill>
            <a:schemeClr val="tx1"/>
          </a:solidFill>
          <a:latin typeface="+mn-lt"/>
        </a:defRPr>
      </a:lvl5pPr>
      <a:lvl6pPr marL="2455863" indent="-169863" algn="l" rtl="0" fontAlgn="base">
        <a:lnSpc>
          <a:spcPct val="90000"/>
        </a:lnSpc>
        <a:spcBef>
          <a:spcPct val="10000"/>
        </a:spcBef>
        <a:spcAft>
          <a:spcPct val="0"/>
        </a:spcAft>
        <a:buClr>
          <a:schemeClr val="folHlink"/>
        </a:buClr>
        <a:buFont typeface="Wingdings" pitchFamily="2" charset="2"/>
        <a:buChar char="§"/>
        <a:defRPr sz="2200">
          <a:solidFill>
            <a:schemeClr val="tx1"/>
          </a:solidFill>
          <a:latin typeface="+mn-lt"/>
        </a:defRPr>
      </a:lvl6pPr>
      <a:lvl7pPr marL="2913063" indent="-169863" algn="l" rtl="0" fontAlgn="base">
        <a:lnSpc>
          <a:spcPct val="90000"/>
        </a:lnSpc>
        <a:spcBef>
          <a:spcPct val="10000"/>
        </a:spcBef>
        <a:spcAft>
          <a:spcPct val="0"/>
        </a:spcAft>
        <a:buClr>
          <a:schemeClr val="folHlink"/>
        </a:buClr>
        <a:buFont typeface="Wingdings" pitchFamily="2" charset="2"/>
        <a:buChar char="§"/>
        <a:defRPr sz="2200">
          <a:solidFill>
            <a:schemeClr val="tx1"/>
          </a:solidFill>
          <a:latin typeface="+mn-lt"/>
        </a:defRPr>
      </a:lvl7pPr>
      <a:lvl8pPr marL="3370263" indent="-169863" algn="l" rtl="0" fontAlgn="base">
        <a:lnSpc>
          <a:spcPct val="90000"/>
        </a:lnSpc>
        <a:spcBef>
          <a:spcPct val="10000"/>
        </a:spcBef>
        <a:spcAft>
          <a:spcPct val="0"/>
        </a:spcAft>
        <a:buClr>
          <a:schemeClr val="folHlink"/>
        </a:buClr>
        <a:buFont typeface="Wingdings" pitchFamily="2" charset="2"/>
        <a:buChar char="§"/>
        <a:defRPr sz="2200">
          <a:solidFill>
            <a:schemeClr val="tx1"/>
          </a:solidFill>
          <a:latin typeface="+mn-lt"/>
        </a:defRPr>
      </a:lvl8pPr>
      <a:lvl9pPr marL="3827463" indent="-169863" algn="l" rtl="0" fontAlgn="base">
        <a:lnSpc>
          <a:spcPct val="90000"/>
        </a:lnSpc>
        <a:spcBef>
          <a:spcPct val="10000"/>
        </a:spcBef>
        <a:spcAft>
          <a:spcPct val="0"/>
        </a:spcAft>
        <a:buClr>
          <a:schemeClr val="folHlink"/>
        </a:buClr>
        <a:buFont typeface="Wingdings" pitchFamily="2" charset="2"/>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8537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53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ffectLst/>
              </a:defRPr>
            </a:lvl1pPr>
          </a:lstStyle>
          <a:p>
            <a:endParaRPr lang="en-US"/>
          </a:p>
        </p:txBody>
      </p:sp>
      <p:sp>
        <p:nvSpPr>
          <p:cNvPr id="485381" name="Rectangle 5"/>
          <p:cNvSpPr>
            <a:spLocks noGrp="1" noChangeArrowheads="1"/>
          </p:cNvSpPr>
          <p:nvPr>
            <p:ph type="ftr" sz="quarter" idx="3"/>
          </p:nvPr>
        </p:nvSpPr>
        <p:spPr bwMode="auto">
          <a:xfrm>
            <a:off x="457200" y="6553200"/>
            <a:ext cx="8229600" cy="171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effectLst/>
              </a:defRPr>
            </a:lvl1pPr>
          </a:lstStyle>
          <a:p>
            <a:r>
              <a:rPr lang="en-US"/>
              <a:t>© 2010 MAYO FOUNDATION FOR MEDICAL EDUCATION AND RESEARCH.  ALL RIGHTS RESERVED</a:t>
            </a:r>
          </a:p>
        </p:txBody>
      </p:sp>
      <p:sp>
        <p:nvSpPr>
          <p:cNvPr id="4853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ffectLst/>
              </a:defRPr>
            </a:lvl1pPr>
          </a:lstStyle>
          <a:p>
            <a:fld id="{882DF7B6-DD3A-4AB7-94A1-6A84B28D805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ftr" sz="quarter" idx="3"/>
          </p:nvPr>
        </p:nvSpPr>
        <p:spPr/>
        <p:txBody>
          <a:bodyPr/>
          <a:lstStyle/>
          <a:p>
            <a:r>
              <a:rPr lang="en-US"/>
              <a:t>© 2010 MAYO FOUNDATION FOR MEDICAL EDUCATION AND RESEARCH.  ALL RIGHTS RESERVED</a:t>
            </a:r>
          </a:p>
        </p:txBody>
      </p:sp>
      <p:sp>
        <p:nvSpPr>
          <p:cNvPr id="165890" name="Rectangle 2"/>
          <p:cNvSpPr>
            <a:spLocks noGrp="1" noChangeArrowheads="1"/>
          </p:cNvSpPr>
          <p:nvPr>
            <p:ph type="ctrTitle"/>
          </p:nvPr>
        </p:nvSpPr>
        <p:spPr>
          <a:xfrm>
            <a:off x="-165100" y="457200"/>
            <a:ext cx="9474200" cy="2133600"/>
          </a:xfrm>
          <a:ln/>
        </p:spPr>
        <p:txBody>
          <a:bodyPr/>
          <a:lstStyle/>
          <a:p>
            <a:r>
              <a:rPr lang="en-US" sz="3200"/>
              <a:t>Treating Tobacco Dependence in 2011</a:t>
            </a:r>
            <a:br>
              <a:rPr lang="en-US" sz="3200"/>
            </a:br>
            <a:endParaRPr lang="en-US" sz="3200"/>
          </a:p>
        </p:txBody>
      </p:sp>
      <p:sp>
        <p:nvSpPr>
          <p:cNvPr id="165891" name="Rectangle 3"/>
          <p:cNvSpPr>
            <a:spLocks noGrp="1" noChangeArrowheads="1"/>
          </p:cNvSpPr>
          <p:nvPr>
            <p:ph type="subTitle" idx="1"/>
          </p:nvPr>
        </p:nvSpPr>
        <p:spPr>
          <a:xfrm>
            <a:off x="1219200" y="2667000"/>
            <a:ext cx="6705600" cy="3863975"/>
          </a:xfrm>
        </p:spPr>
        <p:txBody>
          <a:bodyPr/>
          <a:lstStyle/>
          <a:p>
            <a:r>
              <a:rPr lang="en-US" sz="3600"/>
              <a:t>Richard D. Hurt, M.D.</a:t>
            </a:r>
            <a:br>
              <a:rPr lang="en-US" sz="3600"/>
            </a:br>
            <a:r>
              <a:rPr lang="en-US"/>
              <a:t>Professor of Medicine</a:t>
            </a:r>
            <a:br>
              <a:rPr lang="en-US"/>
            </a:br>
            <a:r>
              <a:rPr lang="en-US"/>
              <a:t>Director, Nicotine Dependence Center </a:t>
            </a:r>
          </a:p>
          <a:p>
            <a:r>
              <a:rPr lang="en-US"/>
              <a:t>Mayo Clinic</a:t>
            </a:r>
          </a:p>
          <a:p>
            <a:r>
              <a:rPr lang="en-US">
                <a:solidFill>
                  <a:schemeClr val="accent1"/>
                </a:solidFill>
              </a:rPr>
              <a:t>rhurt@mayo.edu</a:t>
            </a:r>
          </a:p>
          <a:p>
            <a:r>
              <a:rPr lang="en-US" sz="2800">
                <a:solidFill>
                  <a:schemeClr val="accent1"/>
                </a:solidFill>
              </a:rPr>
              <a:t>http://ndc.mayo.edu</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2010 MAYO FOUNDATION FOR MEDICAL EDUCATION AND RESEARCH.  ALL RIGHTS RESERVED</a:t>
            </a:r>
          </a:p>
        </p:txBody>
      </p:sp>
      <p:sp>
        <p:nvSpPr>
          <p:cNvPr id="439298" name="Rectangle 2"/>
          <p:cNvSpPr>
            <a:spLocks noGrp="1" noChangeArrowheads="1"/>
          </p:cNvSpPr>
          <p:nvPr>
            <p:ph type="title"/>
          </p:nvPr>
        </p:nvSpPr>
        <p:spPr>
          <a:ln/>
        </p:spPr>
        <p:txBody>
          <a:bodyPr/>
          <a:lstStyle/>
          <a:p>
            <a:r>
              <a:rPr lang="en-US"/>
              <a:t>2 A’s and an R</a:t>
            </a:r>
          </a:p>
        </p:txBody>
      </p:sp>
      <p:sp>
        <p:nvSpPr>
          <p:cNvPr id="439299" name="Rectangle 3"/>
          <p:cNvSpPr>
            <a:spLocks noGrp="1" noChangeArrowheads="1"/>
          </p:cNvSpPr>
          <p:nvPr>
            <p:ph type="body" idx="1"/>
          </p:nvPr>
        </p:nvSpPr>
        <p:spPr>
          <a:xfrm>
            <a:off x="685800" y="1219200"/>
            <a:ext cx="7772400" cy="5197475"/>
          </a:xfrm>
        </p:spPr>
        <p:txBody>
          <a:bodyPr/>
          <a:lstStyle/>
          <a:p>
            <a:r>
              <a:rPr lang="en-US">
                <a:solidFill>
                  <a:schemeClr val="accent1"/>
                </a:solidFill>
              </a:rPr>
              <a:t>A</a:t>
            </a:r>
            <a:r>
              <a:rPr lang="en-US"/>
              <a:t>sk about tobacco use</a:t>
            </a:r>
          </a:p>
          <a:p>
            <a:r>
              <a:rPr lang="en-US">
                <a:solidFill>
                  <a:schemeClr val="accent1"/>
                </a:solidFill>
              </a:rPr>
              <a:t>A</a:t>
            </a:r>
            <a:r>
              <a:rPr lang="en-US"/>
              <a:t>dvise to stop</a:t>
            </a:r>
          </a:p>
          <a:p>
            <a:r>
              <a:rPr lang="en-US">
                <a:solidFill>
                  <a:schemeClr val="accent1"/>
                </a:solidFill>
              </a:rPr>
              <a:t>R</a:t>
            </a:r>
            <a:r>
              <a:rPr lang="en-US"/>
              <a:t>efer for counseling and pharmacotherapy</a:t>
            </a:r>
          </a:p>
          <a:p>
            <a:r>
              <a:rPr lang="en-US"/>
              <a:t>Internal resources- Counselors, group programs, TTS</a:t>
            </a:r>
          </a:p>
          <a:p>
            <a:r>
              <a:rPr lang="en-US"/>
              <a:t>External resources-Telephone quitlines, TTS Clinics, internet resources</a:t>
            </a:r>
          </a:p>
        </p:txBody>
      </p:sp>
      <p:sp>
        <p:nvSpPr>
          <p:cNvPr id="439300" name="Text Box 4"/>
          <p:cNvSpPr txBox="1">
            <a:spLocks noChangeArrowheads="1"/>
          </p:cNvSpPr>
          <p:nvPr/>
        </p:nvSpPr>
        <p:spPr bwMode="auto">
          <a:xfrm>
            <a:off x="136525" y="6248400"/>
            <a:ext cx="3943350" cy="366713"/>
          </a:xfrm>
          <a:prstGeom prst="rect">
            <a:avLst/>
          </a:prstGeom>
          <a:noFill/>
          <a:ln w="12700">
            <a:noFill/>
            <a:miter lim="800000"/>
            <a:headEnd/>
            <a:tailEnd type="none" w="lg" len="lg"/>
          </a:ln>
          <a:effectLst/>
        </p:spPr>
        <p:txBody>
          <a:bodyPr>
            <a:spAutoFit/>
          </a:bodyPr>
          <a:lstStyle/>
          <a:p>
            <a:r>
              <a:rPr lang="en-US" sz="1800">
                <a:solidFill>
                  <a:schemeClr val="accent1"/>
                </a:solidFill>
                <a:effectLst>
                  <a:outerShdw blurRad="38100" dist="38100" dir="2700000" algn="tl">
                    <a:srgbClr val="000000"/>
                  </a:outerShdw>
                </a:effectLst>
              </a:rPr>
              <a:t>Schroeder SA JAMA 294:482, 2005</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9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92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92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92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92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299"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2010 MAYO FOUNDATION FOR MEDICAL EDUCATION AND RESEARCH.  ALL RIGHTS RESERVED</a:t>
            </a:r>
          </a:p>
        </p:txBody>
      </p:sp>
      <p:sp>
        <p:nvSpPr>
          <p:cNvPr id="435202" name="Rectangle 2"/>
          <p:cNvSpPr>
            <a:spLocks noGrp="1" noChangeArrowheads="1"/>
          </p:cNvSpPr>
          <p:nvPr>
            <p:ph type="title"/>
          </p:nvPr>
        </p:nvSpPr>
        <p:spPr>
          <a:xfrm>
            <a:off x="-165100" y="65088"/>
            <a:ext cx="9474200" cy="1117600"/>
          </a:xfrm>
          <a:ln/>
        </p:spPr>
        <p:txBody>
          <a:bodyPr/>
          <a:lstStyle/>
          <a:p>
            <a:r>
              <a:rPr lang="en-US"/>
              <a:t>USPHS Clinical Practice Guideline- 2008</a:t>
            </a:r>
            <a:br>
              <a:rPr lang="en-US"/>
            </a:br>
            <a:r>
              <a:rPr lang="en-US" sz="3000">
                <a:solidFill>
                  <a:schemeClr val="accent1"/>
                </a:solidFill>
              </a:rPr>
              <a:t>Pharmacotherapy</a:t>
            </a:r>
          </a:p>
        </p:txBody>
      </p:sp>
      <p:sp>
        <p:nvSpPr>
          <p:cNvPr id="435203" name="Rectangle 3"/>
          <p:cNvSpPr>
            <a:spLocks noGrp="1" noChangeArrowheads="1"/>
          </p:cNvSpPr>
          <p:nvPr>
            <p:ph type="body" idx="1"/>
          </p:nvPr>
        </p:nvSpPr>
        <p:spPr>
          <a:xfrm>
            <a:off x="1905000" y="1219200"/>
            <a:ext cx="6553200" cy="5410200"/>
          </a:xfrm>
        </p:spPr>
        <p:txBody>
          <a:bodyPr/>
          <a:lstStyle/>
          <a:p>
            <a:pPr>
              <a:lnSpc>
                <a:spcPct val="80000"/>
              </a:lnSpc>
            </a:pPr>
            <a:r>
              <a:rPr lang="en-US" sz="2800"/>
              <a:t>First line</a:t>
            </a:r>
          </a:p>
          <a:p>
            <a:pPr lvl="1">
              <a:lnSpc>
                <a:spcPct val="80000"/>
              </a:lnSpc>
            </a:pPr>
            <a:r>
              <a:rPr lang="en-US" sz="2800"/>
              <a:t>nicotine gum</a:t>
            </a:r>
          </a:p>
          <a:p>
            <a:pPr lvl="1">
              <a:lnSpc>
                <a:spcPct val="80000"/>
              </a:lnSpc>
            </a:pPr>
            <a:r>
              <a:rPr lang="en-US" sz="2800"/>
              <a:t>nicotine patch</a:t>
            </a:r>
          </a:p>
          <a:p>
            <a:pPr lvl="1">
              <a:lnSpc>
                <a:spcPct val="80000"/>
              </a:lnSpc>
            </a:pPr>
            <a:r>
              <a:rPr lang="en-US" sz="2800"/>
              <a:t>nicotine lozenge</a:t>
            </a:r>
          </a:p>
          <a:p>
            <a:pPr lvl="1">
              <a:lnSpc>
                <a:spcPct val="80000"/>
              </a:lnSpc>
            </a:pPr>
            <a:r>
              <a:rPr lang="en-US" sz="2800"/>
              <a:t>nicotine nasal spray</a:t>
            </a:r>
          </a:p>
          <a:p>
            <a:pPr lvl="1">
              <a:lnSpc>
                <a:spcPct val="80000"/>
              </a:lnSpc>
            </a:pPr>
            <a:r>
              <a:rPr lang="en-US" sz="2800"/>
              <a:t>nicotine inhaler</a:t>
            </a:r>
          </a:p>
          <a:p>
            <a:pPr lvl="1">
              <a:lnSpc>
                <a:spcPct val="80000"/>
              </a:lnSpc>
            </a:pPr>
            <a:r>
              <a:rPr lang="en-US" sz="2800"/>
              <a:t>bupropion</a:t>
            </a:r>
          </a:p>
          <a:p>
            <a:pPr lvl="1">
              <a:lnSpc>
                <a:spcPct val="80000"/>
              </a:lnSpc>
            </a:pPr>
            <a:r>
              <a:rPr lang="en-US" sz="2800"/>
              <a:t>varenicline</a:t>
            </a:r>
          </a:p>
          <a:p>
            <a:pPr lvl="1">
              <a:lnSpc>
                <a:spcPct val="80000"/>
              </a:lnSpc>
            </a:pPr>
            <a:r>
              <a:rPr lang="en-US" sz="2800"/>
              <a:t>combinations</a:t>
            </a:r>
          </a:p>
          <a:p>
            <a:pPr>
              <a:lnSpc>
                <a:spcPct val="80000"/>
              </a:lnSpc>
            </a:pPr>
            <a:r>
              <a:rPr lang="en-US" sz="2800"/>
              <a:t>Second line</a:t>
            </a:r>
          </a:p>
          <a:p>
            <a:pPr lvl="1">
              <a:lnSpc>
                <a:spcPct val="80000"/>
              </a:lnSpc>
            </a:pPr>
            <a:r>
              <a:rPr lang="en-US" sz="2800"/>
              <a:t>clonidine</a:t>
            </a:r>
          </a:p>
          <a:p>
            <a:pPr lvl="1">
              <a:lnSpc>
                <a:spcPct val="80000"/>
              </a:lnSpc>
            </a:pPr>
            <a:r>
              <a:rPr lang="en-US" sz="2800"/>
              <a:t>nortriptyline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52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52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520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520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520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520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520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520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520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520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520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520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2010 MAYO FOUNDATION FOR MEDICAL EDUCATION AND RESEARCH.  ALL RIGHTS RESERVED</a:t>
            </a:r>
          </a:p>
        </p:txBody>
      </p:sp>
      <p:sp>
        <p:nvSpPr>
          <p:cNvPr id="394242" name="Rectangle 2"/>
          <p:cNvSpPr>
            <a:spLocks noGrp="1" noChangeArrowheads="1"/>
          </p:cNvSpPr>
          <p:nvPr>
            <p:ph type="title"/>
          </p:nvPr>
        </p:nvSpPr>
        <p:spPr>
          <a:ln/>
        </p:spPr>
        <p:txBody>
          <a:bodyPr/>
          <a:lstStyle/>
          <a:p>
            <a:r>
              <a:rPr lang="en-US"/>
              <a:t>Cotinine</a:t>
            </a:r>
          </a:p>
        </p:txBody>
      </p:sp>
      <p:sp>
        <p:nvSpPr>
          <p:cNvPr id="394243" name="Rectangle 3"/>
          <p:cNvSpPr>
            <a:spLocks noGrp="1" noChangeArrowheads="1"/>
          </p:cNvSpPr>
          <p:nvPr>
            <p:ph type="body" idx="1"/>
          </p:nvPr>
        </p:nvSpPr>
        <p:spPr>
          <a:xfrm>
            <a:off x="685800" y="1981200"/>
            <a:ext cx="7772400" cy="4435475"/>
          </a:xfrm>
        </p:spPr>
        <p:txBody>
          <a:bodyPr/>
          <a:lstStyle/>
          <a:p>
            <a:r>
              <a:rPr lang="en-US"/>
              <a:t>Major metabolite of nicotine</a:t>
            </a:r>
          </a:p>
          <a:p>
            <a:r>
              <a:rPr lang="en-US"/>
              <a:t>Pharmacologically inactive</a:t>
            </a:r>
          </a:p>
          <a:p>
            <a:r>
              <a:rPr lang="en-US"/>
              <a:t>Quantitative marker of nicotine intake</a:t>
            </a:r>
          </a:p>
          <a:p>
            <a:r>
              <a:rPr lang="en-US"/>
              <a:t>Pre-abstinence levels correlate with withdrawal and treatment outcome</a:t>
            </a:r>
          </a:p>
          <a:p>
            <a:r>
              <a:rPr lang="en-US"/>
              <a:t>Half-life 18-20 hours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4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4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4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4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4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t>© 2010 MAYO FOUNDATION FOR MEDICAL EDUCATION AND RESEARCH.  ALL RIGHTS RESERVED</a:t>
            </a:r>
          </a:p>
        </p:txBody>
      </p:sp>
      <p:pic>
        <p:nvPicPr>
          <p:cNvPr id="395266" name="Picture 2" descr="06a"/>
          <p:cNvPicPr>
            <a:picLocks noChangeAspect="1" noChangeArrowheads="1"/>
          </p:cNvPicPr>
          <p:nvPr/>
        </p:nvPicPr>
        <p:blipFill>
          <a:blip r:embed="rId2" cstate="print"/>
          <a:srcRect/>
          <a:stretch>
            <a:fillRect/>
          </a:stretch>
        </p:blipFill>
        <p:spPr bwMode="auto">
          <a:xfrm>
            <a:off x="0" y="428625"/>
            <a:ext cx="9144000" cy="6000750"/>
          </a:xfrm>
          <a:prstGeom prst="rect">
            <a:avLst/>
          </a:prstGeom>
          <a:noFill/>
        </p:spPr>
      </p:pic>
      <p:sp>
        <p:nvSpPr>
          <p:cNvPr id="395267" name="Text Box 3"/>
          <p:cNvSpPr txBox="1">
            <a:spLocks noChangeArrowheads="1"/>
          </p:cNvSpPr>
          <p:nvPr/>
        </p:nvSpPr>
        <p:spPr bwMode="auto">
          <a:xfrm>
            <a:off x="228600" y="6248400"/>
            <a:ext cx="5867400" cy="304800"/>
          </a:xfrm>
          <a:prstGeom prst="rect">
            <a:avLst/>
          </a:prstGeom>
          <a:noFill/>
          <a:ln w="12700">
            <a:noFill/>
            <a:miter lim="800000"/>
            <a:headEnd/>
            <a:tailEnd type="none" w="lg" len="lg"/>
          </a:ln>
          <a:effectLst/>
        </p:spPr>
        <p:txBody>
          <a:bodyPr>
            <a:spAutoFit/>
          </a:bodyPr>
          <a:lstStyle/>
          <a:p>
            <a:pPr>
              <a:spcBef>
                <a:spcPct val="50000"/>
              </a:spcBef>
            </a:pPr>
            <a:r>
              <a:rPr lang="en-US" sz="1400">
                <a:solidFill>
                  <a:schemeClr val="accent1"/>
                </a:solidFill>
                <a:effectLst>
                  <a:outerShdw blurRad="38100" dist="38100" dir="2700000" algn="tl">
                    <a:srgbClr val="000000"/>
                  </a:outerShdw>
                </a:effectLst>
              </a:rPr>
              <a:t>Hurt RD, et al. Clin Pharmacol Ther 54:98-106, 1993</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2010 MAYO FOUNDATION FOR MEDICAL EDUCATION AND RESEARCH.  ALL RIGHTS RESERVED</a:t>
            </a:r>
          </a:p>
        </p:txBody>
      </p:sp>
      <p:sp>
        <p:nvSpPr>
          <p:cNvPr id="396290" name="Rectangle 2"/>
          <p:cNvSpPr>
            <a:spLocks noGrp="1" noChangeArrowheads="1"/>
          </p:cNvSpPr>
          <p:nvPr>
            <p:ph type="title"/>
          </p:nvPr>
        </p:nvSpPr>
        <p:spPr>
          <a:xfrm>
            <a:off x="-165100" y="209550"/>
            <a:ext cx="9474200" cy="1117600"/>
          </a:xfrm>
          <a:ln/>
        </p:spPr>
        <p:txBody>
          <a:bodyPr/>
          <a:lstStyle/>
          <a:p>
            <a:r>
              <a:rPr lang="en-US"/>
              <a:t>Nicotine Patch Therapy</a:t>
            </a:r>
            <a:br>
              <a:rPr lang="en-US"/>
            </a:br>
            <a:r>
              <a:rPr lang="en-US" sz="3000">
                <a:solidFill>
                  <a:schemeClr val="accent1"/>
                </a:solidFill>
              </a:rPr>
              <a:t>Background</a:t>
            </a:r>
          </a:p>
        </p:txBody>
      </p:sp>
      <p:sp>
        <p:nvSpPr>
          <p:cNvPr id="396291" name="Rectangle 3"/>
          <p:cNvSpPr>
            <a:spLocks noGrp="1" noChangeArrowheads="1"/>
          </p:cNvSpPr>
          <p:nvPr>
            <p:ph type="body" idx="1"/>
          </p:nvPr>
        </p:nvSpPr>
        <p:spPr>
          <a:xfrm>
            <a:off x="914400" y="1828800"/>
            <a:ext cx="7620000" cy="4648200"/>
          </a:xfrm>
        </p:spPr>
        <p:txBody>
          <a:bodyPr/>
          <a:lstStyle/>
          <a:p>
            <a:r>
              <a:rPr lang="en-US"/>
              <a:t>Placebo-controlled trials show doubling of stop rates</a:t>
            </a:r>
          </a:p>
          <a:p>
            <a:r>
              <a:rPr lang="en-US"/>
              <a:t>Growing literature showing a dose response</a:t>
            </a:r>
          </a:p>
          <a:p>
            <a:r>
              <a:rPr lang="en-US"/>
              <a:t>~50% median replacement with standard dose</a:t>
            </a:r>
          </a:p>
          <a:p>
            <a:r>
              <a:rPr lang="en-US"/>
              <a:t>Reduced smoking while using nicotine patch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6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6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6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6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t>© 2010 MAYO FOUNDATION FOR MEDICAL EDUCATION AND RESEARCH.  ALL RIGHTS RESERVED</a:t>
            </a:r>
          </a:p>
        </p:txBody>
      </p:sp>
      <p:pic>
        <p:nvPicPr>
          <p:cNvPr id="397314" name="Picture 2" descr="B119701a"/>
          <p:cNvPicPr>
            <a:picLocks noChangeAspect="1" noChangeArrowheads="1"/>
          </p:cNvPicPr>
          <p:nvPr/>
        </p:nvPicPr>
        <p:blipFill>
          <a:blip r:embed="rId2" cstate="print"/>
          <a:srcRect/>
          <a:stretch>
            <a:fillRect/>
          </a:stretch>
        </p:blipFill>
        <p:spPr bwMode="auto">
          <a:xfrm>
            <a:off x="0" y="381000"/>
            <a:ext cx="9144000" cy="6096000"/>
          </a:xfrm>
          <a:prstGeom prst="rect">
            <a:avLst/>
          </a:prstGeom>
          <a:noFill/>
        </p:spPr>
      </p:pic>
      <p:sp>
        <p:nvSpPr>
          <p:cNvPr id="397315" name="Text Box 3"/>
          <p:cNvSpPr txBox="1">
            <a:spLocks noChangeArrowheads="1"/>
          </p:cNvSpPr>
          <p:nvPr/>
        </p:nvSpPr>
        <p:spPr bwMode="auto">
          <a:xfrm>
            <a:off x="152400" y="6248400"/>
            <a:ext cx="6019800" cy="304800"/>
          </a:xfrm>
          <a:prstGeom prst="rect">
            <a:avLst/>
          </a:prstGeom>
          <a:noFill/>
          <a:ln w="12700">
            <a:noFill/>
            <a:miter lim="800000"/>
            <a:headEnd/>
            <a:tailEnd type="none" w="lg" len="lg"/>
          </a:ln>
          <a:effectLst/>
        </p:spPr>
        <p:txBody>
          <a:bodyPr>
            <a:spAutoFit/>
          </a:bodyPr>
          <a:lstStyle/>
          <a:p>
            <a:pPr>
              <a:spcBef>
                <a:spcPct val="50000"/>
              </a:spcBef>
            </a:pPr>
            <a:r>
              <a:rPr lang="en-US" sz="1400">
                <a:solidFill>
                  <a:schemeClr val="accent1"/>
                </a:solidFill>
                <a:effectLst>
                  <a:outerShdw blurRad="38100" dist="38100" dir="2700000" algn="tl">
                    <a:srgbClr val="000000"/>
                  </a:outerShdw>
                </a:effectLst>
              </a:rPr>
              <a:t>Lawson GM, et al. J Clin Pharmacol 38:502-509, 1998</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2010 MAYO FOUNDATION FOR MEDICAL EDUCATION AND RESEARCH.  ALL RIGHTS RESERVED</a:t>
            </a:r>
          </a:p>
        </p:txBody>
      </p:sp>
      <p:sp>
        <p:nvSpPr>
          <p:cNvPr id="398338" name="Rectangle 2"/>
          <p:cNvSpPr>
            <a:spLocks noGrp="1" noChangeArrowheads="1"/>
          </p:cNvSpPr>
          <p:nvPr>
            <p:ph type="title"/>
          </p:nvPr>
        </p:nvSpPr>
        <p:spPr>
          <a:xfrm>
            <a:off x="-165100" y="209550"/>
            <a:ext cx="9474200" cy="1117600"/>
          </a:xfrm>
          <a:ln/>
        </p:spPr>
        <p:txBody>
          <a:bodyPr/>
          <a:lstStyle/>
          <a:p>
            <a:r>
              <a:rPr lang="en-US"/>
              <a:t>High Dose Patch Therapy</a:t>
            </a:r>
            <a:br>
              <a:rPr lang="en-US"/>
            </a:br>
            <a:r>
              <a:rPr lang="en-US" sz="3000">
                <a:solidFill>
                  <a:schemeClr val="accent1"/>
                </a:solidFill>
              </a:rPr>
              <a:t>Conclusions</a:t>
            </a:r>
          </a:p>
        </p:txBody>
      </p:sp>
      <p:sp>
        <p:nvSpPr>
          <p:cNvPr id="398339" name="Rectangle 3"/>
          <p:cNvSpPr>
            <a:spLocks noGrp="1" noChangeArrowheads="1"/>
          </p:cNvSpPr>
          <p:nvPr>
            <p:ph type="body" idx="1"/>
          </p:nvPr>
        </p:nvSpPr>
        <p:spPr>
          <a:xfrm>
            <a:off x="228600" y="1524000"/>
            <a:ext cx="8686800" cy="4724400"/>
          </a:xfrm>
        </p:spPr>
        <p:txBody>
          <a:bodyPr/>
          <a:lstStyle/>
          <a:p>
            <a:r>
              <a:rPr lang="en-US" sz="2800"/>
              <a:t>High dose patch therapy safe for heavy smokers</a:t>
            </a:r>
          </a:p>
          <a:p>
            <a:r>
              <a:rPr lang="en-US" sz="2800"/>
              <a:t>Smoking rate or blood cotinine to estimate initial patch dose</a:t>
            </a:r>
          </a:p>
          <a:p>
            <a:r>
              <a:rPr lang="en-US" sz="2800"/>
              <a:t>Assess adequacy of nicotine replacement by patient response or percent replacement</a:t>
            </a:r>
          </a:p>
          <a:p>
            <a:r>
              <a:rPr lang="en-US" sz="2800"/>
              <a:t>More complete nicotine replacement improves withdrawal symptom relief</a:t>
            </a:r>
          </a:p>
          <a:p>
            <a:r>
              <a:rPr lang="en-US" sz="2800"/>
              <a:t>Higher percent replacement may increase efficacy of nicotine patch therapy</a:t>
            </a:r>
          </a:p>
        </p:txBody>
      </p:sp>
      <p:sp>
        <p:nvSpPr>
          <p:cNvPr id="398340" name="Text Box 4"/>
          <p:cNvSpPr txBox="1">
            <a:spLocks noChangeArrowheads="1"/>
          </p:cNvSpPr>
          <p:nvPr/>
        </p:nvSpPr>
        <p:spPr bwMode="auto">
          <a:xfrm>
            <a:off x="152400" y="6096000"/>
            <a:ext cx="4114800" cy="304800"/>
          </a:xfrm>
          <a:prstGeom prst="rect">
            <a:avLst/>
          </a:prstGeom>
          <a:noFill/>
          <a:ln w="12700">
            <a:noFill/>
            <a:miter lim="800000"/>
            <a:headEnd/>
            <a:tailEnd type="none" w="lg" len="lg"/>
          </a:ln>
          <a:effectLst/>
        </p:spPr>
        <p:txBody>
          <a:bodyPr>
            <a:spAutoFit/>
          </a:bodyPr>
          <a:lstStyle/>
          <a:p>
            <a:pPr>
              <a:spcBef>
                <a:spcPct val="50000"/>
              </a:spcBef>
            </a:pPr>
            <a:r>
              <a:rPr lang="en-US" sz="1400">
                <a:solidFill>
                  <a:schemeClr val="accent1"/>
                </a:solidFill>
                <a:effectLst>
                  <a:outerShdw blurRad="38100" dist="38100" dir="2700000" algn="tl">
                    <a:srgbClr val="000000"/>
                  </a:outerShdw>
                </a:effectLst>
              </a:rPr>
              <a:t>Dale LC, et al. JAMA 274:1353, 1995</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8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8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8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8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8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3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2010 MAYO FOUNDATION FOR MEDICAL EDUCATION AND RESEARCH.  ALL RIGHTS RESERVED</a:t>
            </a:r>
          </a:p>
        </p:txBody>
      </p:sp>
      <p:sp>
        <p:nvSpPr>
          <p:cNvPr id="399362" name="Rectangle 2"/>
          <p:cNvSpPr>
            <a:spLocks noGrp="1" noChangeArrowheads="1"/>
          </p:cNvSpPr>
          <p:nvPr>
            <p:ph type="title"/>
          </p:nvPr>
        </p:nvSpPr>
        <p:spPr>
          <a:xfrm>
            <a:off x="-165100" y="209550"/>
            <a:ext cx="9474200" cy="1117600"/>
          </a:xfrm>
          <a:ln/>
        </p:spPr>
        <p:txBody>
          <a:bodyPr/>
          <a:lstStyle/>
          <a:p>
            <a:r>
              <a:rPr lang="en-US"/>
              <a:t>High Dose Patch Therapy</a:t>
            </a:r>
            <a:br>
              <a:rPr lang="en-US"/>
            </a:br>
            <a:r>
              <a:rPr lang="en-US" sz="3000">
                <a:solidFill>
                  <a:schemeClr val="accent1"/>
                </a:solidFill>
              </a:rPr>
              <a:t>Dosing Based on Smoking Rate</a:t>
            </a:r>
          </a:p>
        </p:txBody>
      </p:sp>
      <p:sp>
        <p:nvSpPr>
          <p:cNvPr id="399363" name="Rectangle 3"/>
          <p:cNvSpPr>
            <a:spLocks noGrp="1" noChangeArrowheads="1"/>
          </p:cNvSpPr>
          <p:nvPr>
            <p:ph type="body" sz="half" idx="1"/>
          </p:nvPr>
        </p:nvSpPr>
        <p:spPr>
          <a:xfrm>
            <a:off x="685800" y="1676400"/>
            <a:ext cx="7772400" cy="3886200"/>
          </a:xfrm>
        </p:spPr>
        <p:txBody>
          <a:bodyPr/>
          <a:lstStyle/>
          <a:p>
            <a:pPr marL="0" indent="0">
              <a:lnSpc>
                <a:spcPct val="150000"/>
              </a:lnSpc>
              <a:buFontTx/>
              <a:buNone/>
            </a:pPr>
            <a:r>
              <a:rPr lang="en-US"/>
              <a:t>	&lt;10 cpd			7-14 mg/d</a:t>
            </a:r>
          </a:p>
          <a:p>
            <a:pPr marL="0" indent="0">
              <a:lnSpc>
                <a:spcPct val="150000"/>
              </a:lnSpc>
              <a:buFontTx/>
              <a:buNone/>
            </a:pPr>
            <a:r>
              <a:rPr lang="en-US"/>
              <a:t>	10-20 cpd		14-21 mg/d</a:t>
            </a:r>
          </a:p>
          <a:p>
            <a:pPr marL="0" indent="0">
              <a:lnSpc>
                <a:spcPct val="150000"/>
              </a:lnSpc>
              <a:buFontTx/>
              <a:buNone/>
            </a:pPr>
            <a:r>
              <a:rPr lang="en-US"/>
              <a:t>	21-40 cpd		21-42 mg/d</a:t>
            </a:r>
          </a:p>
          <a:p>
            <a:pPr marL="0" indent="0">
              <a:lnSpc>
                <a:spcPct val="150000"/>
              </a:lnSpc>
              <a:buFontTx/>
              <a:buNone/>
            </a:pPr>
            <a:r>
              <a:rPr lang="en-US"/>
              <a:t>	&gt;40 cpd			42+ mg/d</a:t>
            </a:r>
            <a:endParaRPr lang="en-US" sz="1800">
              <a:solidFill>
                <a:schemeClr val="accent1"/>
              </a:solidFill>
            </a:endParaRPr>
          </a:p>
        </p:txBody>
      </p:sp>
      <p:sp>
        <p:nvSpPr>
          <p:cNvPr id="399364" name="Text Box 4"/>
          <p:cNvSpPr txBox="1">
            <a:spLocks noChangeArrowheads="1"/>
          </p:cNvSpPr>
          <p:nvPr/>
        </p:nvSpPr>
        <p:spPr bwMode="auto">
          <a:xfrm>
            <a:off x="152400" y="5943600"/>
            <a:ext cx="5105400" cy="284163"/>
          </a:xfrm>
          <a:prstGeom prst="rect">
            <a:avLst/>
          </a:prstGeom>
          <a:noFill/>
          <a:ln w="12700">
            <a:noFill/>
            <a:miter lim="800000"/>
            <a:headEnd/>
            <a:tailEnd type="none" w="lg" len="lg"/>
          </a:ln>
          <a:effectLst/>
        </p:spPr>
        <p:txBody>
          <a:bodyPr>
            <a:spAutoFit/>
          </a:bodyPr>
          <a:lstStyle/>
          <a:p>
            <a:pPr eaLnBrk="0" hangingPunct="0">
              <a:lnSpc>
                <a:spcPct val="90000"/>
              </a:lnSpc>
              <a:spcBef>
                <a:spcPct val="50000"/>
              </a:spcBef>
              <a:buClr>
                <a:schemeClr val="accent1"/>
              </a:buClr>
              <a:buSzPct val="120000"/>
            </a:pPr>
            <a:r>
              <a:rPr lang="en-US" sz="1400">
                <a:solidFill>
                  <a:schemeClr val="accent1"/>
                </a:solidFill>
                <a:effectLst>
                  <a:outerShdw blurRad="38100" dist="38100" dir="2700000" algn="tl">
                    <a:srgbClr val="000000"/>
                  </a:outerShdw>
                </a:effectLst>
              </a:rPr>
              <a:t>Dale LC, et al. Mayo Clin Proc 75:1311, 1316, 2000</a:t>
            </a:r>
            <a:endParaRPr lang="en-US" sz="140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2010 MAYO FOUNDATION FOR MEDICAL EDUCATION AND RESEARCH.  ALL RIGHTS RESERVED</a:t>
            </a:r>
          </a:p>
        </p:txBody>
      </p:sp>
      <p:sp>
        <p:nvSpPr>
          <p:cNvPr id="400386" name="Rectangle 2"/>
          <p:cNvSpPr>
            <a:spLocks noGrp="1" noChangeArrowheads="1"/>
          </p:cNvSpPr>
          <p:nvPr>
            <p:ph type="title"/>
          </p:nvPr>
        </p:nvSpPr>
        <p:spPr>
          <a:xfrm>
            <a:off x="-165100" y="209550"/>
            <a:ext cx="9474200" cy="1117600"/>
          </a:xfrm>
          <a:ln/>
        </p:spPr>
        <p:txBody>
          <a:bodyPr/>
          <a:lstStyle/>
          <a:p>
            <a:r>
              <a:rPr lang="en-US"/>
              <a:t>High Dose Patch Therapy</a:t>
            </a:r>
            <a:br>
              <a:rPr lang="en-US"/>
            </a:br>
            <a:r>
              <a:rPr lang="en-US" sz="3000">
                <a:solidFill>
                  <a:schemeClr val="accent1"/>
                </a:solidFill>
              </a:rPr>
              <a:t>Dose Based on Plasma Cotinine</a:t>
            </a:r>
          </a:p>
        </p:txBody>
      </p:sp>
      <p:sp>
        <p:nvSpPr>
          <p:cNvPr id="400387" name="Rectangle 3"/>
          <p:cNvSpPr>
            <a:spLocks noGrp="1" noChangeArrowheads="1"/>
          </p:cNvSpPr>
          <p:nvPr>
            <p:ph type="body" idx="1"/>
          </p:nvPr>
        </p:nvSpPr>
        <p:spPr>
          <a:xfrm>
            <a:off x="685800" y="2133600"/>
            <a:ext cx="7772400" cy="3505200"/>
          </a:xfrm>
        </p:spPr>
        <p:txBody>
          <a:bodyPr/>
          <a:lstStyle/>
          <a:p>
            <a:pPr marL="0" indent="0">
              <a:buFontTx/>
              <a:buNone/>
            </a:pPr>
            <a:r>
              <a:rPr lang="en-US"/>
              <a:t>	&lt;200 ng/ml		14-21 mg/d</a:t>
            </a:r>
          </a:p>
          <a:p>
            <a:pPr marL="0" indent="0">
              <a:buFontTx/>
              <a:buNone/>
            </a:pPr>
            <a:endParaRPr lang="en-US"/>
          </a:p>
          <a:p>
            <a:pPr marL="0" indent="0">
              <a:buFontTx/>
              <a:buNone/>
            </a:pPr>
            <a:r>
              <a:rPr lang="en-US"/>
              <a:t>	200-300 ng/ml		21-42 mg/d</a:t>
            </a:r>
          </a:p>
          <a:p>
            <a:pPr marL="0" indent="0">
              <a:buFontTx/>
              <a:buNone/>
            </a:pPr>
            <a:endParaRPr lang="en-US"/>
          </a:p>
          <a:p>
            <a:pPr marL="0" indent="0">
              <a:buFontTx/>
              <a:buNone/>
            </a:pPr>
            <a:r>
              <a:rPr lang="en-US"/>
              <a:t>	&gt;300 ng/ml		42+ mg/d</a:t>
            </a:r>
            <a:endParaRPr lang="en-US" sz="1800">
              <a:solidFill>
                <a:schemeClr val="accent1"/>
              </a:solidFill>
            </a:endParaRPr>
          </a:p>
        </p:txBody>
      </p:sp>
      <p:sp>
        <p:nvSpPr>
          <p:cNvPr id="400388" name="Text Box 4"/>
          <p:cNvSpPr txBox="1">
            <a:spLocks noChangeArrowheads="1"/>
          </p:cNvSpPr>
          <p:nvPr/>
        </p:nvSpPr>
        <p:spPr bwMode="auto">
          <a:xfrm>
            <a:off x="152400" y="6019800"/>
            <a:ext cx="4114800" cy="284163"/>
          </a:xfrm>
          <a:prstGeom prst="rect">
            <a:avLst/>
          </a:prstGeom>
          <a:noFill/>
          <a:ln w="12700">
            <a:noFill/>
            <a:miter lim="800000"/>
            <a:headEnd/>
            <a:tailEnd type="none" w="lg" len="lg"/>
          </a:ln>
          <a:effectLst/>
        </p:spPr>
        <p:txBody>
          <a:bodyPr>
            <a:spAutoFit/>
          </a:bodyPr>
          <a:lstStyle/>
          <a:p>
            <a:pPr eaLnBrk="0" hangingPunct="0">
              <a:lnSpc>
                <a:spcPct val="90000"/>
              </a:lnSpc>
              <a:spcBef>
                <a:spcPct val="50000"/>
              </a:spcBef>
              <a:buClr>
                <a:schemeClr val="accent1"/>
              </a:buClr>
              <a:buSzPct val="120000"/>
            </a:pPr>
            <a:r>
              <a:rPr lang="en-US" sz="1400">
                <a:solidFill>
                  <a:schemeClr val="accent1"/>
                </a:solidFill>
                <a:effectLst>
                  <a:outerShdw blurRad="38100" dist="38100" dir="2700000" algn="tl">
                    <a:srgbClr val="000000"/>
                  </a:outerShdw>
                </a:effectLst>
              </a:rPr>
              <a:t>Dale LC, et al. JAMA 274:1353, 1995</a:t>
            </a:r>
            <a:endParaRPr lang="en-US" sz="140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2010 MAYO FOUNDATION FOR MEDICAL EDUCATION AND RESEARCH.  ALL RIGHTS RESERVED</a:t>
            </a:r>
          </a:p>
        </p:txBody>
      </p:sp>
      <p:sp>
        <p:nvSpPr>
          <p:cNvPr id="484354" name="Rectangle 2"/>
          <p:cNvSpPr>
            <a:spLocks noGrp="1" noChangeArrowheads="1"/>
          </p:cNvSpPr>
          <p:nvPr>
            <p:ph type="title"/>
          </p:nvPr>
        </p:nvSpPr>
        <p:spPr>
          <a:ln/>
        </p:spPr>
        <p:txBody>
          <a:bodyPr/>
          <a:lstStyle/>
          <a:p>
            <a:r>
              <a:rPr lang="en-US"/>
              <a:t>Extended Nicotine Patch Therapy</a:t>
            </a:r>
          </a:p>
        </p:txBody>
      </p:sp>
      <p:sp>
        <p:nvSpPr>
          <p:cNvPr id="484355" name="Rectangle 3"/>
          <p:cNvSpPr>
            <a:spLocks noGrp="1" noChangeArrowheads="1"/>
          </p:cNvSpPr>
          <p:nvPr>
            <p:ph type="body" idx="1"/>
          </p:nvPr>
        </p:nvSpPr>
        <p:spPr>
          <a:xfrm>
            <a:off x="685800" y="1600200"/>
            <a:ext cx="7772400" cy="4816475"/>
          </a:xfrm>
        </p:spPr>
        <p:txBody>
          <a:bodyPr/>
          <a:lstStyle/>
          <a:p>
            <a:r>
              <a:rPr lang="en-US" sz="2800"/>
              <a:t>24 weeks (n= 287) vs 8 weeks (288)  21 mg/d dose</a:t>
            </a:r>
          </a:p>
          <a:p>
            <a:r>
              <a:rPr lang="en-US" sz="2800"/>
              <a:t>Similar smoking abstinence at week 8 </a:t>
            </a:r>
          </a:p>
          <a:p>
            <a:r>
              <a:rPr lang="en-US" sz="2800"/>
              <a:t>At week 24 point prevalence smoking abstinence 32% vs 20% (OR 1.81)</a:t>
            </a:r>
          </a:p>
          <a:p>
            <a:r>
              <a:rPr lang="en-US" sz="2800"/>
              <a:t>At week 52 prolonged smoking abstinence  &gt; with extended patch therapy (P=0.0270</a:t>
            </a:r>
          </a:p>
          <a:p>
            <a:r>
              <a:rPr lang="en-US" sz="2800"/>
              <a:t>Delayed relapse to smoking with extended patch therapy</a:t>
            </a:r>
          </a:p>
        </p:txBody>
      </p:sp>
      <p:sp>
        <p:nvSpPr>
          <p:cNvPr id="484356" name="Text Box 4"/>
          <p:cNvSpPr txBox="1">
            <a:spLocks noChangeArrowheads="1"/>
          </p:cNvSpPr>
          <p:nvPr/>
        </p:nvSpPr>
        <p:spPr bwMode="auto">
          <a:xfrm>
            <a:off x="136525" y="6096000"/>
            <a:ext cx="5414963" cy="396875"/>
          </a:xfrm>
          <a:prstGeom prst="rect">
            <a:avLst/>
          </a:prstGeom>
          <a:noFill/>
          <a:ln w="12700">
            <a:noFill/>
            <a:miter lim="800000"/>
            <a:headEnd/>
            <a:tailEnd type="none" w="lg" len="lg"/>
          </a:ln>
          <a:effectLst/>
        </p:spPr>
        <p:txBody>
          <a:bodyPr>
            <a:spAutoFit/>
          </a:bodyPr>
          <a:lstStyle/>
          <a:p>
            <a:r>
              <a:rPr lang="en-US" sz="2000">
                <a:solidFill>
                  <a:schemeClr val="accent1"/>
                </a:solidFill>
                <a:effectLst>
                  <a:outerShdw blurRad="38100" dist="38100" dir="2700000" algn="tl">
                    <a:srgbClr val="000000"/>
                  </a:outerShdw>
                </a:effectLst>
              </a:rPr>
              <a:t>Schnoll RA, et al Ann Int Med 152:144, 2010</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2010 MAYO FOUNDATION FOR MEDICAL EDUCATION AND RESEARCH.  ALL RIGHTS RESERVED</a:t>
            </a:r>
          </a:p>
        </p:txBody>
      </p:sp>
      <p:sp>
        <p:nvSpPr>
          <p:cNvPr id="457730" name="Rectangle 2"/>
          <p:cNvSpPr>
            <a:spLocks noGrp="1" noChangeArrowheads="1"/>
          </p:cNvSpPr>
          <p:nvPr>
            <p:ph type="title"/>
          </p:nvPr>
        </p:nvSpPr>
        <p:spPr>
          <a:xfrm>
            <a:off x="-165100" y="165100"/>
            <a:ext cx="9474200" cy="1209675"/>
          </a:xfrm>
          <a:ln/>
        </p:spPr>
        <p:txBody>
          <a:bodyPr/>
          <a:lstStyle/>
          <a:p>
            <a:r>
              <a:rPr lang="en-US"/>
              <a:t>Richard D Hurt MD</a:t>
            </a:r>
            <a:br>
              <a:rPr lang="en-US"/>
            </a:br>
            <a:r>
              <a:rPr lang="en-US"/>
              <a:t>Financial Disclosure 1/10</a:t>
            </a:r>
          </a:p>
        </p:txBody>
      </p:sp>
      <p:sp>
        <p:nvSpPr>
          <p:cNvPr id="457731" name="Rectangle 3"/>
          <p:cNvSpPr>
            <a:spLocks noGrp="1" noChangeArrowheads="1"/>
          </p:cNvSpPr>
          <p:nvPr>
            <p:ph type="body" idx="1"/>
          </p:nvPr>
        </p:nvSpPr>
        <p:spPr>
          <a:xfrm>
            <a:off x="685800" y="1524000"/>
            <a:ext cx="7772400" cy="4892675"/>
          </a:xfrm>
        </p:spPr>
        <p:txBody>
          <a:bodyPr/>
          <a:lstStyle/>
          <a:p>
            <a:r>
              <a:rPr lang="en-US" sz="2800"/>
              <a:t>Current consulting (Scientific Advisory Boards) : GSK</a:t>
            </a:r>
          </a:p>
          <a:p>
            <a:r>
              <a:rPr lang="en-US" sz="2800"/>
              <a:t>Current Industry Grants: Pfizer Medical Education Grant</a:t>
            </a:r>
          </a:p>
          <a:p>
            <a:r>
              <a:rPr lang="en-US" sz="2800"/>
              <a:t>Past Consulting: Glaxo Wellcome, Elan, Dynagen, Mcneil, Lederle, Bristol Myers Squibb, Pharmacia, Inhale, Novartis</a:t>
            </a:r>
          </a:p>
          <a:p>
            <a:r>
              <a:rPr lang="en-US" sz="2800"/>
              <a:t>Past Industry Grants: Glaxo Wellcome, Mcneil, Dupont Merck, Elan, Lederle, Lily, Pfizer, SANO, GlaxoSmithKline, Knoll, Sanofi- Synthelabo, Somaxon</a:t>
            </a:r>
          </a:p>
          <a:p>
            <a:pPr>
              <a:buFontTx/>
              <a:buNone/>
            </a:pPr>
            <a:endParaRPr lang="en-US" sz="2800"/>
          </a:p>
          <a:p>
            <a:endParaRPr lang="en-US" sz="280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a:t>© 2010 MAYO FOUNDATION FOR MEDICAL EDUCATION AND RESEARCH.  ALL RIGHTS RESERVED</a:t>
            </a:r>
          </a:p>
        </p:txBody>
      </p:sp>
      <p:pic>
        <p:nvPicPr>
          <p:cNvPr id="486402" name="Picture 2"/>
          <p:cNvPicPr>
            <a:picLocks noChangeAspect="1" noChangeArrowheads="1"/>
          </p:cNvPicPr>
          <p:nvPr/>
        </p:nvPicPr>
        <p:blipFill>
          <a:blip r:embed="rId2" cstate="print"/>
          <a:srcRect/>
          <a:stretch>
            <a:fillRect/>
          </a:stretch>
        </p:blipFill>
        <p:spPr bwMode="auto">
          <a:xfrm>
            <a:off x="685800" y="0"/>
            <a:ext cx="7535863" cy="6161088"/>
          </a:xfrm>
          <a:prstGeom prst="rect">
            <a:avLst/>
          </a:prstGeom>
          <a:noFill/>
          <a:ln w="9525">
            <a:noFill/>
            <a:miter lim="800000"/>
            <a:headEnd/>
            <a:tailEnd/>
          </a:ln>
          <a:effectLst/>
        </p:spPr>
      </p:pic>
      <p:sp>
        <p:nvSpPr>
          <p:cNvPr id="486403" name="Text Box 3"/>
          <p:cNvSpPr txBox="1">
            <a:spLocks noChangeArrowheads="1"/>
          </p:cNvSpPr>
          <p:nvPr/>
        </p:nvSpPr>
        <p:spPr bwMode="auto">
          <a:xfrm>
            <a:off x="1660525" y="6361113"/>
            <a:ext cx="184150" cy="366712"/>
          </a:xfrm>
          <a:prstGeom prst="rect">
            <a:avLst/>
          </a:prstGeom>
          <a:noFill/>
          <a:ln w="9525">
            <a:noFill/>
            <a:miter lim="800000"/>
            <a:headEnd/>
            <a:tailEnd/>
          </a:ln>
          <a:effectLst/>
        </p:spPr>
        <p:txBody>
          <a:bodyPr wrap="none">
            <a:spAutoFit/>
          </a:bodyPr>
          <a:lstStyle/>
          <a:p>
            <a:endParaRPr lang="en-US" sz="1800" b="0">
              <a:effectLst/>
            </a:endParaRPr>
          </a:p>
        </p:txBody>
      </p:sp>
      <p:sp>
        <p:nvSpPr>
          <p:cNvPr id="486404" name="Text Box 4"/>
          <p:cNvSpPr txBox="1">
            <a:spLocks noChangeArrowheads="1"/>
          </p:cNvSpPr>
          <p:nvPr/>
        </p:nvSpPr>
        <p:spPr bwMode="auto">
          <a:xfrm>
            <a:off x="228600" y="6259513"/>
            <a:ext cx="5253038" cy="595312"/>
          </a:xfrm>
          <a:prstGeom prst="rect">
            <a:avLst/>
          </a:prstGeom>
          <a:noFill/>
          <a:ln w="9525">
            <a:noFill/>
            <a:miter lim="800000"/>
            <a:headEnd/>
            <a:tailEnd/>
          </a:ln>
          <a:effectLst/>
        </p:spPr>
        <p:txBody>
          <a:bodyPr>
            <a:spAutoFit/>
          </a:bodyPr>
          <a:lstStyle/>
          <a:p>
            <a:r>
              <a:rPr lang="en-US" sz="1500">
                <a:effectLst/>
              </a:rPr>
              <a:t>Schnoll RA, et al. Annals of Intern Med 2010; (152)3:149</a:t>
            </a:r>
          </a:p>
          <a:p>
            <a:endParaRPr lang="en-US" sz="1800" b="0">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a:t>© 2010 MAYO FOUNDATION FOR MEDICAL EDUCATION AND RESEARCH.  ALL RIGHTS RESERVED</a:t>
            </a:r>
          </a:p>
        </p:txBody>
      </p:sp>
      <p:pic>
        <p:nvPicPr>
          <p:cNvPr id="491522" name="Picture 2" descr="Untitled-4"/>
          <p:cNvPicPr>
            <a:picLocks noChangeAspect="1" noChangeArrowheads="1"/>
          </p:cNvPicPr>
          <p:nvPr/>
        </p:nvPicPr>
        <p:blipFill>
          <a:blip r:embed="rId2" cstate="print"/>
          <a:srcRect/>
          <a:stretch>
            <a:fillRect/>
          </a:stretch>
        </p:blipFill>
        <p:spPr bwMode="auto">
          <a:xfrm>
            <a:off x="457200" y="2895600"/>
            <a:ext cx="4114800" cy="3663950"/>
          </a:xfrm>
          <a:prstGeom prst="rect">
            <a:avLst/>
          </a:prstGeom>
          <a:noFill/>
        </p:spPr>
      </p:pic>
      <p:pic>
        <p:nvPicPr>
          <p:cNvPr id="491523" name="Picture 3" descr="mini lozenges"/>
          <p:cNvPicPr>
            <a:picLocks noChangeAspect="1" noChangeArrowheads="1"/>
          </p:cNvPicPr>
          <p:nvPr>
            <p:ph/>
          </p:nvPr>
        </p:nvPicPr>
        <p:blipFill>
          <a:blip r:embed="rId3" cstate="print"/>
          <a:srcRect/>
          <a:stretch>
            <a:fillRect/>
          </a:stretch>
        </p:blipFill>
        <p:spPr>
          <a:xfrm>
            <a:off x="6172200" y="2209800"/>
            <a:ext cx="2003425" cy="4343400"/>
          </a:xfrm>
          <a:noFill/>
          <a:ln/>
        </p:spPr>
      </p:pic>
      <p:sp>
        <p:nvSpPr>
          <p:cNvPr id="491524" name="Text Box 4"/>
          <p:cNvSpPr txBox="1">
            <a:spLocks noChangeArrowheads="1"/>
          </p:cNvSpPr>
          <p:nvPr/>
        </p:nvSpPr>
        <p:spPr bwMode="auto">
          <a:xfrm>
            <a:off x="0" y="473075"/>
            <a:ext cx="10377488" cy="579438"/>
          </a:xfrm>
          <a:prstGeom prst="rect">
            <a:avLst/>
          </a:prstGeom>
          <a:noFill/>
          <a:ln w="12700">
            <a:noFill/>
            <a:miter lim="800000"/>
            <a:headEnd/>
            <a:tailEnd type="none" w="lg" len="lg"/>
          </a:ln>
          <a:effectLst/>
        </p:spPr>
        <p:txBody>
          <a:bodyPr>
            <a:spAutoFit/>
          </a:bodyPr>
          <a:lstStyle/>
          <a:p>
            <a:r>
              <a:rPr lang="en-US" sz="3200">
                <a:effectLst>
                  <a:outerShdw blurRad="38100" dist="38100" dir="2700000" algn="tl">
                    <a:srgbClr val="000000"/>
                  </a:outerShdw>
                </a:effectLst>
              </a:rPr>
              <a:t>Nicotine Gum and Lozenges 2 &amp; 4 mg Sizes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 2010 MAYO FOUNDATION FOR MEDICAL EDUCATION AND RESEARCH.  ALL RIGHTS RESERVED</a:t>
            </a:r>
          </a:p>
        </p:txBody>
      </p:sp>
      <p:pic>
        <p:nvPicPr>
          <p:cNvPr id="402434" name="Picture 2" descr="Nasal spray"/>
          <p:cNvPicPr>
            <a:picLocks noChangeAspect="1" noChangeArrowheads="1"/>
          </p:cNvPicPr>
          <p:nvPr/>
        </p:nvPicPr>
        <p:blipFill>
          <a:blip r:embed="rId2" cstate="print"/>
          <a:srcRect/>
          <a:stretch>
            <a:fillRect/>
          </a:stretch>
        </p:blipFill>
        <p:spPr bwMode="auto">
          <a:xfrm>
            <a:off x="0" y="352425"/>
            <a:ext cx="9144000" cy="6153150"/>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 2010 MAYO FOUNDATION FOR MEDICAL EDUCATION AND RESEARCH.  ALL RIGHTS RESERVED</a:t>
            </a:r>
          </a:p>
        </p:txBody>
      </p:sp>
      <p:pic>
        <p:nvPicPr>
          <p:cNvPr id="403458" name="Picture 2" descr="Nasal spray technique"/>
          <p:cNvPicPr>
            <a:picLocks noChangeAspect="1" noChangeArrowheads="1"/>
          </p:cNvPicPr>
          <p:nvPr/>
        </p:nvPicPr>
        <p:blipFill>
          <a:blip r:embed="rId2" cstate="print"/>
          <a:srcRect/>
          <a:stretch>
            <a:fillRect/>
          </a:stretch>
        </p:blipFill>
        <p:spPr bwMode="auto">
          <a:xfrm>
            <a:off x="0" y="311150"/>
            <a:ext cx="9144000" cy="6235700"/>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 2010 MAYO FOUNDATION FOR MEDICAL EDUCATION AND RESEARCH.  ALL RIGHTS RESERVED</a:t>
            </a:r>
          </a:p>
        </p:txBody>
      </p:sp>
      <p:pic>
        <p:nvPicPr>
          <p:cNvPr id="404482" name="Picture 2" descr="Inhaler"/>
          <p:cNvPicPr>
            <a:picLocks noChangeAspect="1" noChangeArrowheads="1"/>
          </p:cNvPicPr>
          <p:nvPr/>
        </p:nvPicPr>
        <p:blipFill>
          <a:blip r:embed="rId2" cstate="print"/>
          <a:srcRect/>
          <a:stretch>
            <a:fillRect/>
          </a:stretch>
        </p:blipFill>
        <p:spPr bwMode="auto">
          <a:xfrm>
            <a:off x="0" y="371475"/>
            <a:ext cx="9144000" cy="6115050"/>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 2010 MAYO FOUNDATION FOR MEDICAL EDUCATION AND RESEARCH.  ALL RIGHTS RESERVED</a:t>
            </a:r>
          </a:p>
        </p:txBody>
      </p:sp>
      <p:pic>
        <p:nvPicPr>
          <p:cNvPr id="405506" name="Picture 2" descr="Inhaler technique"/>
          <p:cNvPicPr>
            <a:picLocks noChangeAspect="1" noChangeArrowheads="1"/>
          </p:cNvPicPr>
          <p:nvPr/>
        </p:nvPicPr>
        <p:blipFill>
          <a:blip r:embed="rId2" cstate="print"/>
          <a:srcRect/>
          <a:stretch>
            <a:fillRect/>
          </a:stretch>
        </p:blipFill>
        <p:spPr bwMode="auto">
          <a:xfrm>
            <a:off x="0" y="355600"/>
            <a:ext cx="9144000" cy="6146800"/>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2010 MAYO FOUNDATION FOR MEDICAL EDUCATION AND RESEARCH.  ALL RIGHTS RESERVED</a:t>
            </a:r>
          </a:p>
        </p:txBody>
      </p:sp>
      <p:sp>
        <p:nvSpPr>
          <p:cNvPr id="406530" name="Rectangle 2"/>
          <p:cNvSpPr>
            <a:spLocks noGrp="1" noChangeArrowheads="1"/>
          </p:cNvSpPr>
          <p:nvPr>
            <p:ph type="title"/>
          </p:nvPr>
        </p:nvSpPr>
        <p:spPr>
          <a:xfrm>
            <a:off x="-165100" y="211138"/>
            <a:ext cx="9474200" cy="1117600"/>
          </a:xfrm>
          <a:ln/>
        </p:spPr>
        <p:txBody>
          <a:bodyPr/>
          <a:lstStyle/>
          <a:p>
            <a:r>
              <a:rPr lang="en-US"/>
              <a:t>Bupropion</a:t>
            </a:r>
            <a:br>
              <a:rPr lang="en-US"/>
            </a:br>
            <a:r>
              <a:rPr lang="en-US" sz="3000">
                <a:solidFill>
                  <a:schemeClr val="accent1"/>
                </a:solidFill>
              </a:rPr>
              <a:t>Background</a:t>
            </a:r>
          </a:p>
        </p:txBody>
      </p:sp>
      <p:sp>
        <p:nvSpPr>
          <p:cNvPr id="406531" name="Rectangle 3"/>
          <p:cNvSpPr>
            <a:spLocks noGrp="1" noChangeArrowheads="1"/>
          </p:cNvSpPr>
          <p:nvPr>
            <p:ph type="body" idx="1"/>
          </p:nvPr>
        </p:nvSpPr>
        <p:spPr>
          <a:xfrm>
            <a:off x="457200" y="1524000"/>
            <a:ext cx="8153400" cy="5029200"/>
          </a:xfrm>
        </p:spPr>
        <p:txBody>
          <a:bodyPr/>
          <a:lstStyle/>
          <a:p>
            <a:r>
              <a:rPr lang="en-US"/>
              <a:t>Monocyclic antidepressant</a:t>
            </a:r>
          </a:p>
          <a:p>
            <a:r>
              <a:rPr lang="en-US"/>
              <a:t>Inhibits reuptake of norepinephrine and dopamine</a:t>
            </a:r>
          </a:p>
          <a:p>
            <a:r>
              <a:rPr lang="en-US"/>
              <a:t>May inhibit nicotinic ACH receptor function</a:t>
            </a:r>
          </a:p>
          <a:p>
            <a:r>
              <a:rPr lang="en-US"/>
              <a:t>Mechanism in helping smokers stop is not clear</a:t>
            </a:r>
          </a:p>
          <a:p>
            <a:r>
              <a:rPr lang="en-US"/>
              <a:t>May attenuate weight gain in abstinent smokers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6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6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6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6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6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 2010 MAYO FOUNDATION FOR MEDICAL EDUCATION AND RESEARCH.  ALL RIGHTS RESERVED</a:t>
            </a:r>
          </a:p>
        </p:txBody>
      </p:sp>
      <p:pic>
        <p:nvPicPr>
          <p:cNvPr id="407554" name="Picture 2" descr="redone"/>
          <p:cNvPicPr>
            <a:picLocks noChangeAspect="1" noChangeArrowheads="1"/>
          </p:cNvPicPr>
          <p:nvPr/>
        </p:nvPicPr>
        <p:blipFill>
          <a:blip r:embed="rId2" cstate="print"/>
          <a:srcRect/>
          <a:stretch>
            <a:fillRect/>
          </a:stretch>
        </p:blipFill>
        <p:spPr bwMode="auto">
          <a:xfrm>
            <a:off x="0" y="387350"/>
            <a:ext cx="9144000" cy="6083300"/>
          </a:xfrm>
          <a:prstGeom prst="rect">
            <a:avLst/>
          </a:prstGeo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 2010 MAYO FOUNDATION FOR MEDICAL EDUCATION AND RESEARCH.  ALL RIGHTS RESERVED</a:t>
            </a:r>
          </a:p>
        </p:txBody>
      </p:sp>
      <p:pic>
        <p:nvPicPr>
          <p:cNvPr id="408578" name="Picture 2" descr="Mean body weight change"/>
          <p:cNvPicPr>
            <a:picLocks noChangeAspect="1" noChangeArrowheads="1"/>
          </p:cNvPicPr>
          <p:nvPr/>
        </p:nvPicPr>
        <p:blipFill>
          <a:blip r:embed="rId2" cstate="print"/>
          <a:srcRect/>
          <a:stretch>
            <a:fillRect/>
          </a:stretch>
        </p:blipFill>
        <p:spPr bwMode="auto">
          <a:xfrm>
            <a:off x="0" y="371475"/>
            <a:ext cx="9144000" cy="6115050"/>
          </a:xfrm>
          <a:prstGeom prst="rect">
            <a:avLst/>
          </a:prstGeom>
          <a:noFill/>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3"/>
          <p:cNvSpPr>
            <a:spLocks noGrp="1"/>
          </p:cNvSpPr>
          <p:nvPr>
            <p:ph type="ftr" sz="quarter" idx="11"/>
          </p:nvPr>
        </p:nvSpPr>
        <p:spPr/>
        <p:txBody>
          <a:bodyPr/>
          <a:lstStyle/>
          <a:p>
            <a:r>
              <a:rPr lang="en-US"/>
              <a:t>© 2010 MAYO FOUNDATION FOR MEDICAL EDUCATION AND RESEARCH.  ALL RIGHTS RESERVED</a:t>
            </a:r>
          </a:p>
        </p:txBody>
      </p:sp>
      <p:sp>
        <p:nvSpPr>
          <p:cNvPr id="474114" name="Rectangle 2"/>
          <p:cNvSpPr>
            <a:spLocks noGrp="1" noChangeArrowheads="1"/>
          </p:cNvSpPr>
          <p:nvPr>
            <p:ph type="title"/>
          </p:nvPr>
        </p:nvSpPr>
        <p:spPr>
          <a:xfrm>
            <a:off x="0" y="457200"/>
            <a:ext cx="9144000" cy="568325"/>
          </a:xfrm>
          <a:ln/>
        </p:spPr>
        <p:txBody>
          <a:bodyPr/>
          <a:lstStyle/>
          <a:p>
            <a:r>
              <a:rPr lang="en-US" sz="3000"/>
              <a:t>Bupropion for Relapse Prevention in Smokers</a:t>
            </a:r>
          </a:p>
        </p:txBody>
      </p:sp>
      <p:grpSp>
        <p:nvGrpSpPr>
          <p:cNvPr id="474115" name="Group 3"/>
          <p:cNvGrpSpPr>
            <a:grpSpLocks/>
          </p:cNvGrpSpPr>
          <p:nvPr/>
        </p:nvGrpSpPr>
        <p:grpSpPr bwMode="auto">
          <a:xfrm>
            <a:off x="533400" y="2667000"/>
            <a:ext cx="8361363" cy="2400300"/>
            <a:chOff x="336" y="1680"/>
            <a:chExt cx="5267" cy="1512"/>
          </a:xfrm>
        </p:grpSpPr>
        <p:sp>
          <p:nvSpPr>
            <p:cNvPr id="474116" name="Line 4"/>
            <p:cNvSpPr>
              <a:spLocks noChangeShapeType="1"/>
            </p:cNvSpPr>
            <p:nvPr/>
          </p:nvSpPr>
          <p:spPr bwMode="auto">
            <a:xfrm flipV="1">
              <a:off x="1483" y="2357"/>
              <a:ext cx="453" cy="393"/>
            </a:xfrm>
            <a:prstGeom prst="line">
              <a:avLst/>
            </a:prstGeom>
            <a:noFill/>
            <a:ln w="12700">
              <a:solidFill>
                <a:schemeClr val="tx1"/>
              </a:solidFill>
              <a:round/>
              <a:headEnd/>
              <a:tailEnd/>
            </a:ln>
            <a:effectLst/>
          </p:spPr>
          <p:txBody>
            <a:bodyPr/>
            <a:lstStyle/>
            <a:p>
              <a:endParaRPr lang="en-US"/>
            </a:p>
          </p:txBody>
        </p:sp>
        <p:sp>
          <p:nvSpPr>
            <p:cNvPr id="474117" name="Line 5"/>
            <p:cNvSpPr>
              <a:spLocks noChangeShapeType="1"/>
            </p:cNvSpPr>
            <p:nvPr/>
          </p:nvSpPr>
          <p:spPr bwMode="auto">
            <a:xfrm>
              <a:off x="1483" y="2750"/>
              <a:ext cx="453" cy="295"/>
            </a:xfrm>
            <a:prstGeom prst="line">
              <a:avLst/>
            </a:prstGeom>
            <a:noFill/>
            <a:ln w="12700">
              <a:solidFill>
                <a:schemeClr val="tx1"/>
              </a:solidFill>
              <a:round/>
              <a:headEnd/>
              <a:tailEnd/>
            </a:ln>
            <a:effectLst/>
          </p:spPr>
          <p:txBody>
            <a:bodyPr/>
            <a:lstStyle/>
            <a:p>
              <a:endParaRPr lang="en-US"/>
            </a:p>
          </p:txBody>
        </p:sp>
        <p:sp>
          <p:nvSpPr>
            <p:cNvPr id="474118" name="Line 6"/>
            <p:cNvSpPr>
              <a:spLocks noChangeShapeType="1"/>
            </p:cNvSpPr>
            <p:nvPr/>
          </p:nvSpPr>
          <p:spPr bwMode="auto">
            <a:xfrm>
              <a:off x="1920" y="2357"/>
              <a:ext cx="1856" cy="1"/>
            </a:xfrm>
            <a:prstGeom prst="line">
              <a:avLst/>
            </a:prstGeom>
            <a:noFill/>
            <a:ln w="12700">
              <a:solidFill>
                <a:schemeClr val="tx1"/>
              </a:solidFill>
              <a:round/>
              <a:headEnd/>
              <a:tailEnd/>
            </a:ln>
            <a:effectLst/>
          </p:spPr>
          <p:txBody>
            <a:bodyPr/>
            <a:lstStyle/>
            <a:p>
              <a:endParaRPr lang="en-US"/>
            </a:p>
          </p:txBody>
        </p:sp>
        <p:sp>
          <p:nvSpPr>
            <p:cNvPr id="474119" name="Line 7"/>
            <p:cNvSpPr>
              <a:spLocks noChangeShapeType="1"/>
            </p:cNvSpPr>
            <p:nvPr/>
          </p:nvSpPr>
          <p:spPr bwMode="auto">
            <a:xfrm>
              <a:off x="1920" y="3045"/>
              <a:ext cx="1856" cy="1"/>
            </a:xfrm>
            <a:prstGeom prst="line">
              <a:avLst/>
            </a:prstGeom>
            <a:noFill/>
            <a:ln w="12700">
              <a:solidFill>
                <a:schemeClr val="tx1"/>
              </a:solidFill>
              <a:round/>
              <a:headEnd/>
              <a:tailEnd/>
            </a:ln>
            <a:effectLst/>
          </p:spPr>
          <p:txBody>
            <a:bodyPr/>
            <a:lstStyle/>
            <a:p>
              <a:endParaRPr lang="en-US"/>
            </a:p>
          </p:txBody>
        </p:sp>
        <p:sp>
          <p:nvSpPr>
            <p:cNvPr id="474120" name="Line 8"/>
            <p:cNvSpPr>
              <a:spLocks noChangeShapeType="1"/>
            </p:cNvSpPr>
            <p:nvPr/>
          </p:nvSpPr>
          <p:spPr bwMode="auto">
            <a:xfrm>
              <a:off x="3709" y="2259"/>
              <a:ext cx="0" cy="933"/>
            </a:xfrm>
            <a:prstGeom prst="line">
              <a:avLst/>
            </a:prstGeom>
            <a:noFill/>
            <a:ln w="12700">
              <a:solidFill>
                <a:schemeClr val="tx1"/>
              </a:solidFill>
              <a:round/>
              <a:headEnd/>
              <a:tailEnd/>
            </a:ln>
            <a:effectLst/>
          </p:spPr>
          <p:txBody>
            <a:bodyPr/>
            <a:lstStyle/>
            <a:p>
              <a:endParaRPr lang="en-US"/>
            </a:p>
          </p:txBody>
        </p:sp>
        <p:sp>
          <p:nvSpPr>
            <p:cNvPr id="474121" name="Line 9"/>
            <p:cNvSpPr>
              <a:spLocks noChangeShapeType="1"/>
            </p:cNvSpPr>
            <p:nvPr/>
          </p:nvSpPr>
          <p:spPr bwMode="auto">
            <a:xfrm>
              <a:off x="3709" y="2750"/>
              <a:ext cx="1675" cy="1"/>
            </a:xfrm>
            <a:prstGeom prst="line">
              <a:avLst/>
            </a:prstGeom>
            <a:noFill/>
            <a:ln w="12700">
              <a:solidFill>
                <a:schemeClr val="tx1"/>
              </a:solidFill>
              <a:round/>
              <a:headEnd/>
              <a:tailEnd/>
            </a:ln>
            <a:effectLst/>
          </p:spPr>
          <p:txBody>
            <a:bodyPr/>
            <a:lstStyle/>
            <a:p>
              <a:endParaRPr lang="en-US"/>
            </a:p>
          </p:txBody>
        </p:sp>
        <p:sp>
          <p:nvSpPr>
            <p:cNvPr id="474122" name="Line 10"/>
            <p:cNvSpPr>
              <a:spLocks noChangeShapeType="1"/>
            </p:cNvSpPr>
            <p:nvPr/>
          </p:nvSpPr>
          <p:spPr bwMode="auto">
            <a:xfrm>
              <a:off x="5323" y="2652"/>
              <a:ext cx="0" cy="196"/>
            </a:xfrm>
            <a:prstGeom prst="line">
              <a:avLst/>
            </a:prstGeom>
            <a:noFill/>
            <a:ln w="12700">
              <a:solidFill>
                <a:schemeClr val="tx1"/>
              </a:solidFill>
              <a:round/>
              <a:headEnd/>
              <a:tailEnd/>
            </a:ln>
            <a:effectLst/>
          </p:spPr>
          <p:txBody>
            <a:bodyPr/>
            <a:lstStyle/>
            <a:p>
              <a:endParaRPr lang="en-US"/>
            </a:p>
          </p:txBody>
        </p:sp>
        <p:sp>
          <p:nvSpPr>
            <p:cNvPr id="474123" name="Text Box 11"/>
            <p:cNvSpPr txBox="1">
              <a:spLocks noChangeArrowheads="1"/>
            </p:cNvSpPr>
            <p:nvPr/>
          </p:nvSpPr>
          <p:spPr bwMode="auto">
            <a:xfrm>
              <a:off x="336" y="1680"/>
              <a:ext cx="1448" cy="923"/>
            </a:xfrm>
            <a:prstGeom prst="rect">
              <a:avLst/>
            </a:prstGeom>
            <a:noFill/>
            <a:ln w="12700">
              <a:noFill/>
              <a:miter lim="800000"/>
              <a:headEnd/>
              <a:tailEnd/>
            </a:ln>
            <a:effectLst/>
          </p:spPr>
          <p:txBody>
            <a:bodyPr>
              <a:spAutoFit/>
            </a:bodyPr>
            <a:lstStyle/>
            <a:p>
              <a:pPr algn="ctr" eaLnBrk="0" hangingPunct="0">
                <a:spcBef>
                  <a:spcPct val="50000"/>
                </a:spcBef>
              </a:pPr>
              <a:r>
                <a:rPr lang="en-US" sz="1800" b="0">
                  <a:effectLst/>
                </a:rPr>
                <a:t>Weeks 1-7</a:t>
              </a:r>
              <a:br>
                <a:rPr lang="en-US" sz="1800" b="0">
                  <a:effectLst/>
                </a:rPr>
              </a:br>
              <a:r>
                <a:rPr lang="en-US" sz="1800" b="0">
                  <a:effectLst/>
                </a:rPr>
                <a:t/>
              </a:r>
              <a:br>
                <a:rPr lang="en-US" sz="1800" b="0">
                  <a:effectLst/>
                </a:rPr>
              </a:br>
              <a:r>
                <a:rPr lang="en-US" sz="1800" b="0">
                  <a:effectLst/>
                </a:rPr>
                <a:t>Open label bupropion</a:t>
              </a:r>
              <a:br>
                <a:rPr lang="en-US" sz="1800" b="0">
                  <a:effectLst/>
                </a:rPr>
              </a:br>
              <a:r>
                <a:rPr lang="en-US" sz="1800" b="0">
                  <a:effectLst/>
                </a:rPr>
                <a:t>300 mg/d</a:t>
              </a:r>
            </a:p>
          </p:txBody>
        </p:sp>
        <p:sp>
          <p:nvSpPr>
            <p:cNvPr id="474124" name="Text Box 12"/>
            <p:cNvSpPr txBox="1">
              <a:spLocks noChangeArrowheads="1"/>
            </p:cNvSpPr>
            <p:nvPr/>
          </p:nvSpPr>
          <p:spPr bwMode="auto">
            <a:xfrm>
              <a:off x="2181" y="2112"/>
              <a:ext cx="1467" cy="231"/>
            </a:xfrm>
            <a:prstGeom prst="rect">
              <a:avLst/>
            </a:prstGeom>
            <a:noFill/>
            <a:ln w="12700">
              <a:noFill/>
              <a:miter lim="800000"/>
              <a:headEnd/>
              <a:tailEnd/>
            </a:ln>
            <a:effectLst/>
          </p:spPr>
          <p:txBody>
            <a:bodyPr>
              <a:spAutoFit/>
            </a:bodyPr>
            <a:lstStyle/>
            <a:p>
              <a:pPr eaLnBrk="0" hangingPunct="0">
                <a:spcBef>
                  <a:spcPct val="50000"/>
                </a:spcBef>
              </a:pPr>
              <a:r>
                <a:rPr lang="en-US" sz="1800" b="0">
                  <a:effectLst/>
                </a:rPr>
                <a:t>Bupropion 300 mg/d</a:t>
              </a:r>
            </a:p>
          </p:txBody>
        </p:sp>
        <p:sp>
          <p:nvSpPr>
            <p:cNvPr id="474125" name="Text Box 13"/>
            <p:cNvSpPr txBox="1">
              <a:spLocks noChangeArrowheads="1"/>
            </p:cNvSpPr>
            <p:nvPr/>
          </p:nvSpPr>
          <p:spPr bwMode="auto">
            <a:xfrm>
              <a:off x="2487" y="2799"/>
              <a:ext cx="729" cy="231"/>
            </a:xfrm>
            <a:prstGeom prst="rect">
              <a:avLst/>
            </a:prstGeom>
            <a:noFill/>
            <a:ln w="12700">
              <a:noFill/>
              <a:miter lim="800000"/>
              <a:headEnd/>
              <a:tailEnd/>
            </a:ln>
            <a:effectLst/>
          </p:spPr>
          <p:txBody>
            <a:bodyPr>
              <a:spAutoFit/>
            </a:bodyPr>
            <a:lstStyle/>
            <a:p>
              <a:pPr eaLnBrk="0" hangingPunct="0">
                <a:spcBef>
                  <a:spcPct val="50000"/>
                </a:spcBef>
              </a:pPr>
              <a:r>
                <a:rPr lang="en-US" sz="1800" b="0">
                  <a:effectLst/>
                </a:rPr>
                <a:t>Placebo</a:t>
              </a:r>
            </a:p>
          </p:txBody>
        </p:sp>
        <p:sp>
          <p:nvSpPr>
            <p:cNvPr id="474126" name="Text Box 14"/>
            <p:cNvSpPr txBox="1">
              <a:spLocks noChangeArrowheads="1"/>
            </p:cNvSpPr>
            <p:nvPr/>
          </p:nvSpPr>
          <p:spPr bwMode="auto">
            <a:xfrm>
              <a:off x="4232" y="2505"/>
              <a:ext cx="770" cy="231"/>
            </a:xfrm>
            <a:prstGeom prst="rect">
              <a:avLst/>
            </a:prstGeom>
            <a:noFill/>
            <a:ln w="12700">
              <a:noFill/>
              <a:miter lim="800000"/>
              <a:headEnd/>
              <a:tailEnd/>
            </a:ln>
            <a:effectLst/>
          </p:spPr>
          <p:txBody>
            <a:bodyPr>
              <a:spAutoFit/>
            </a:bodyPr>
            <a:lstStyle/>
            <a:p>
              <a:pPr eaLnBrk="0" hangingPunct="0">
                <a:spcBef>
                  <a:spcPct val="50000"/>
                </a:spcBef>
              </a:pPr>
              <a:r>
                <a:rPr lang="en-US" sz="1800" b="0">
                  <a:effectLst/>
                </a:rPr>
                <a:t>Follow-up</a:t>
              </a:r>
            </a:p>
          </p:txBody>
        </p:sp>
        <p:sp>
          <p:nvSpPr>
            <p:cNvPr id="474127" name="Text Box 15"/>
            <p:cNvSpPr txBox="1">
              <a:spLocks noChangeArrowheads="1"/>
            </p:cNvSpPr>
            <p:nvPr/>
          </p:nvSpPr>
          <p:spPr bwMode="auto">
            <a:xfrm>
              <a:off x="3534" y="1768"/>
              <a:ext cx="498" cy="404"/>
            </a:xfrm>
            <a:prstGeom prst="rect">
              <a:avLst/>
            </a:prstGeom>
            <a:noFill/>
            <a:ln w="12700">
              <a:noFill/>
              <a:miter lim="800000"/>
              <a:headEnd/>
              <a:tailEnd/>
            </a:ln>
            <a:effectLst/>
          </p:spPr>
          <p:txBody>
            <a:bodyPr>
              <a:spAutoFit/>
            </a:bodyPr>
            <a:lstStyle/>
            <a:p>
              <a:pPr algn="ctr" eaLnBrk="0" hangingPunct="0">
                <a:spcBef>
                  <a:spcPct val="50000"/>
                </a:spcBef>
              </a:pPr>
              <a:r>
                <a:rPr lang="en-US" sz="1800" b="0">
                  <a:effectLst/>
                </a:rPr>
                <a:t>Week 52</a:t>
              </a:r>
            </a:p>
          </p:txBody>
        </p:sp>
        <p:sp>
          <p:nvSpPr>
            <p:cNvPr id="474128" name="Text Box 16"/>
            <p:cNvSpPr txBox="1">
              <a:spLocks noChangeArrowheads="1"/>
            </p:cNvSpPr>
            <p:nvPr/>
          </p:nvSpPr>
          <p:spPr bwMode="auto">
            <a:xfrm>
              <a:off x="5105" y="2161"/>
              <a:ext cx="498" cy="404"/>
            </a:xfrm>
            <a:prstGeom prst="rect">
              <a:avLst/>
            </a:prstGeom>
            <a:noFill/>
            <a:ln w="12700">
              <a:noFill/>
              <a:miter lim="800000"/>
              <a:headEnd/>
              <a:tailEnd/>
            </a:ln>
            <a:effectLst/>
          </p:spPr>
          <p:txBody>
            <a:bodyPr>
              <a:spAutoFit/>
            </a:bodyPr>
            <a:lstStyle/>
            <a:p>
              <a:pPr algn="ctr" eaLnBrk="0" hangingPunct="0">
                <a:spcBef>
                  <a:spcPct val="50000"/>
                </a:spcBef>
              </a:pPr>
              <a:r>
                <a:rPr lang="en-US" sz="1800" b="0">
                  <a:effectLst/>
                </a:rPr>
                <a:t>Week 104</a:t>
              </a:r>
            </a:p>
          </p:txBody>
        </p:sp>
        <p:sp>
          <p:nvSpPr>
            <p:cNvPr id="474129" name="Line 17"/>
            <p:cNvSpPr>
              <a:spLocks noChangeShapeType="1"/>
            </p:cNvSpPr>
            <p:nvPr/>
          </p:nvSpPr>
          <p:spPr bwMode="auto">
            <a:xfrm>
              <a:off x="349" y="2750"/>
              <a:ext cx="1177" cy="1"/>
            </a:xfrm>
            <a:prstGeom prst="line">
              <a:avLst/>
            </a:prstGeom>
            <a:noFill/>
            <a:ln w="12700">
              <a:solidFill>
                <a:schemeClr val="tx1"/>
              </a:solidFill>
              <a:round/>
              <a:headEnd/>
              <a:tailEnd/>
            </a:ln>
            <a:effectLst/>
          </p:spPr>
          <p:txBody>
            <a:bodyPr/>
            <a:lstStyle/>
            <a:p>
              <a:endParaRPr lang="en-US"/>
            </a:p>
          </p:txBody>
        </p:sp>
        <p:sp>
          <p:nvSpPr>
            <p:cNvPr id="474130" name="Line 18"/>
            <p:cNvSpPr>
              <a:spLocks noChangeShapeType="1"/>
            </p:cNvSpPr>
            <p:nvPr/>
          </p:nvSpPr>
          <p:spPr bwMode="auto">
            <a:xfrm>
              <a:off x="436" y="2652"/>
              <a:ext cx="0" cy="196"/>
            </a:xfrm>
            <a:prstGeom prst="line">
              <a:avLst/>
            </a:prstGeom>
            <a:noFill/>
            <a:ln w="12700">
              <a:solidFill>
                <a:schemeClr val="tx1"/>
              </a:solidFill>
              <a:round/>
              <a:headEnd/>
              <a:tailEnd/>
            </a:ln>
            <a:effectLst/>
          </p:spPr>
          <p:txBody>
            <a:bodyPr/>
            <a:lstStyle/>
            <a:p>
              <a:endParaRPr lang="en-US"/>
            </a:p>
          </p:txBody>
        </p:sp>
        <p:sp>
          <p:nvSpPr>
            <p:cNvPr id="474131" name="Line 19"/>
            <p:cNvSpPr>
              <a:spLocks noChangeShapeType="1"/>
            </p:cNvSpPr>
            <p:nvPr/>
          </p:nvSpPr>
          <p:spPr bwMode="auto">
            <a:xfrm>
              <a:off x="610" y="2652"/>
              <a:ext cx="0" cy="196"/>
            </a:xfrm>
            <a:prstGeom prst="line">
              <a:avLst/>
            </a:prstGeom>
            <a:noFill/>
            <a:ln w="12700">
              <a:solidFill>
                <a:schemeClr val="tx1"/>
              </a:solidFill>
              <a:round/>
              <a:headEnd/>
              <a:tailEnd/>
            </a:ln>
            <a:effectLst/>
          </p:spPr>
          <p:txBody>
            <a:bodyPr/>
            <a:lstStyle/>
            <a:p>
              <a:endParaRPr lang="en-US"/>
            </a:p>
          </p:txBody>
        </p:sp>
        <p:sp>
          <p:nvSpPr>
            <p:cNvPr id="474132" name="Line 20"/>
            <p:cNvSpPr>
              <a:spLocks noChangeShapeType="1"/>
            </p:cNvSpPr>
            <p:nvPr/>
          </p:nvSpPr>
          <p:spPr bwMode="auto">
            <a:xfrm flipH="1">
              <a:off x="785" y="2652"/>
              <a:ext cx="0" cy="196"/>
            </a:xfrm>
            <a:prstGeom prst="line">
              <a:avLst/>
            </a:prstGeom>
            <a:noFill/>
            <a:ln w="12700">
              <a:solidFill>
                <a:schemeClr val="tx1"/>
              </a:solidFill>
              <a:round/>
              <a:headEnd/>
              <a:tailEnd/>
            </a:ln>
            <a:effectLst/>
          </p:spPr>
          <p:txBody>
            <a:bodyPr/>
            <a:lstStyle/>
            <a:p>
              <a:endParaRPr lang="en-US"/>
            </a:p>
          </p:txBody>
        </p:sp>
        <p:sp>
          <p:nvSpPr>
            <p:cNvPr id="474133" name="Line 21"/>
            <p:cNvSpPr>
              <a:spLocks noChangeShapeType="1"/>
            </p:cNvSpPr>
            <p:nvPr/>
          </p:nvSpPr>
          <p:spPr bwMode="auto">
            <a:xfrm>
              <a:off x="960" y="2652"/>
              <a:ext cx="0" cy="196"/>
            </a:xfrm>
            <a:prstGeom prst="line">
              <a:avLst/>
            </a:prstGeom>
            <a:noFill/>
            <a:ln w="12700">
              <a:solidFill>
                <a:schemeClr val="tx1"/>
              </a:solidFill>
              <a:round/>
              <a:headEnd/>
              <a:tailEnd/>
            </a:ln>
            <a:effectLst/>
          </p:spPr>
          <p:txBody>
            <a:bodyPr/>
            <a:lstStyle/>
            <a:p>
              <a:endParaRPr lang="en-US"/>
            </a:p>
          </p:txBody>
        </p:sp>
        <p:sp>
          <p:nvSpPr>
            <p:cNvPr id="474134" name="Line 22"/>
            <p:cNvSpPr>
              <a:spLocks noChangeShapeType="1"/>
            </p:cNvSpPr>
            <p:nvPr/>
          </p:nvSpPr>
          <p:spPr bwMode="auto">
            <a:xfrm>
              <a:off x="1134" y="2652"/>
              <a:ext cx="0" cy="196"/>
            </a:xfrm>
            <a:prstGeom prst="line">
              <a:avLst/>
            </a:prstGeom>
            <a:noFill/>
            <a:ln w="12700">
              <a:solidFill>
                <a:schemeClr val="tx1"/>
              </a:solidFill>
              <a:round/>
              <a:headEnd/>
              <a:tailEnd/>
            </a:ln>
            <a:effectLst/>
          </p:spPr>
          <p:txBody>
            <a:bodyPr/>
            <a:lstStyle/>
            <a:p>
              <a:endParaRPr lang="en-US"/>
            </a:p>
          </p:txBody>
        </p:sp>
        <p:sp>
          <p:nvSpPr>
            <p:cNvPr id="474135" name="Line 23"/>
            <p:cNvSpPr>
              <a:spLocks noChangeShapeType="1"/>
            </p:cNvSpPr>
            <p:nvPr/>
          </p:nvSpPr>
          <p:spPr bwMode="auto">
            <a:xfrm>
              <a:off x="1309" y="2652"/>
              <a:ext cx="0" cy="196"/>
            </a:xfrm>
            <a:prstGeom prst="line">
              <a:avLst/>
            </a:prstGeom>
            <a:noFill/>
            <a:ln w="12700">
              <a:solidFill>
                <a:schemeClr val="tx1"/>
              </a:solidFill>
              <a:round/>
              <a:headEnd/>
              <a:tailEnd/>
            </a:ln>
            <a:effectLst/>
          </p:spPr>
          <p:txBody>
            <a:bodyPr/>
            <a:lstStyle/>
            <a:p>
              <a:endParaRPr lang="en-US"/>
            </a:p>
          </p:txBody>
        </p:sp>
        <p:sp>
          <p:nvSpPr>
            <p:cNvPr id="474136" name="Line 24"/>
            <p:cNvSpPr>
              <a:spLocks noChangeShapeType="1"/>
            </p:cNvSpPr>
            <p:nvPr/>
          </p:nvSpPr>
          <p:spPr bwMode="auto">
            <a:xfrm>
              <a:off x="1483" y="2652"/>
              <a:ext cx="0" cy="196"/>
            </a:xfrm>
            <a:prstGeom prst="line">
              <a:avLst/>
            </a:prstGeom>
            <a:noFill/>
            <a:ln w="12700">
              <a:solidFill>
                <a:schemeClr val="tx1"/>
              </a:solidFill>
              <a:round/>
              <a:headEnd/>
              <a:tailEnd/>
            </a:ln>
            <a:effectLst/>
          </p:spPr>
          <p:txBody>
            <a:bodyPr/>
            <a:lstStyle/>
            <a:p>
              <a:endParaRPr lang="en-US"/>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2010 MAYO FOUNDATION FOR MEDICAL EDUCATION AND RESEARCH.  ALL RIGHTS RESERVED</a:t>
            </a:r>
          </a:p>
        </p:txBody>
      </p:sp>
      <p:sp>
        <p:nvSpPr>
          <p:cNvPr id="476162" name="Rectangle 2"/>
          <p:cNvSpPr>
            <a:spLocks noGrp="1" noChangeArrowheads="1"/>
          </p:cNvSpPr>
          <p:nvPr>
            <p:ph type="title"/>
          </p:nvPr>
        </p:nvSpPr>
        <p:spPr>
          <a:ln/>
        </p:spPr>
        <p:txBody>
          <a:bodyPr/>
          <a:lstStyle/>
          <a:p>
            <a:r>
              <a:rPr lang="en-US"/>
              <a:t>52 Y/O Married Man With Back Pain</a:t>
            </a:r>
          </a:p>
        </p:txBody>
      </p:sp>
      <p:sp>
        <p:nvSpPr>
          <p:cNvPr id="476163" name="Rectangle 3"/>
          <p:cNvSpPr>
            <a:spLocks noGrp="1" noChangeArrowheads="1"/>
          </p:cNvSpPr>
          <p:nvPr>
            <p:ph type="body" idx="1"/>
          </p:nvPr>
        </p:nvSpPr>
        <p:spPr/>
        <p:txBody>
          <a:bodyPr/>
          <a:lstStyle/>
          <a:p>
            <a:pPr>
              <a:lnSpc>
                <a:spcPct val="80000"/>
              </a:lnSpc>
            </a:pPr>
            <a:r>
              <a:rPr lang="en-US" sz="2800"/>
              <a:t>Smoker since age 14 smoked 40 cpd until a 2 months ago, now smoking 20-30 cpd.</a:t>
            </a:r>
          </a:p>
          <a:p>
            <a:pPr>
              <a:lnSpc>
                <a:spcPct val="80000"/>
              </a:lnSpc>
            </a:pPr>
            <a:r>
              <a:rPr lang="en-US" sz="2800"/>
              <a:t>Wife is an ex-smoker but very supportive.</a:t>
            </a:r>
          </a:p>
          <a:p>
            <a:pPr>
              <a:lnSpc>
                <a:spcPct val="80000"/>
              </a:lnSpc>
            </a:pPr>
            <a:r>
              <a:rPr lang="en-US" sz="2800"/>
              <a:t>Smokes first cigarette within 5 minutes of arising in the morning.</a:t>
            </a:r>
          </a:p>
          <a:p>
            <a:pPr>
              <a:lnSpc>
                <a:spcPct val="80000"/>
              </a:lnSpc>
            </a:pPr>
            <a:r>
              <a:rPr lang="en-US" sz="2800"/>
              <a:t>Longest period of smoking abstinence 1 month- nicotine patch but had w/d.</a:t>
            </a:r>
          </a:p>
          <a:p>
            <a:pPr>
              <a:lnSpc>
                <a:spcPct val="80000"/>
              </a:lnSpc>
            </a:pPr>
            <a:r>
              <a:rPr lang="en-US" sz="2800"/>
              <a:t>Nicotine gum and bupropion did not relieve cravings. Varenicline  no help in stopping smoking.</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2010 MAYO FOUNDATION FOR MEDICAL EDUCATION AND RESEARCH.  ALL RIGHTS RESERVED</a:t>
            </a:r>
          </a:p>
        </p:txBody>
      </p:sp>
      <p:sp>
        <p:nvSpPr>
          <p:cNvPr id="475138" name="Rectangle 2"/>
          <p:cNvSpPr>
            <a:spLocks noGrp="1" noChangeArrowheads="1"/>
          </p:cNvSpPr>
          <p:nvPr>
            <p:ph type="title"/>
          </p:nvPr>
        </p:nvSpPr>
        <p:spPr>
          <a:xfrm>
            <a:off x="-165100" y="209550"/>
            <a:ext cx="9474200" cy="1117600"/>
          </a:xfrm>
          <a:ln/>
        </p:spPr>
        <p:txBody>
          <a:bodyPr/>
          <a:lstStyle/>
          <a:p>
            <a:r>
              <a:rPr lang="en-US"/>
              <a:t>Bupropion for Relapse Prevention</a:t>
            </a:r>
            <a:br>
              <a:rPr lang="en-US"/>
            </a:br>
            <a:r>
              <a:rPr lang="en-US" sz="3000">
                <a:solidFill>
                  <a:schemeClr val="accent1"/>
                </a:solidFill>
              </a:rPr>
              <a:t>Results</a:t>
            </a:r>
          </a:p>
        </p:txBody>
      </p:sp>
      <p:sp>
        <p:nvSpPr>
          <p:cNvPr id="475139" name="Rectangle 3"/>
          <p:cNvSpPr>
            <a:spLocks noGrp="1" noChangeArrowheads="1"/>
          </p:cNvSpPr>
          <p:nvPr>
            <p:ph type="body" idx="1"/>
          </p:nvPr>
        </p:nvSpPr>
        <p:spPr>
          <a:xfrm>
            <a:off x="533400" y="1524000"/>
            <a:ext cx="8153400" cy="4495800"/>
          </a:xfrm>
        </p:spPr>
        <p:txBody>
          <a:bodyPr/>
          <a:lstStyle/>
          <a:p>
            <a:r>
              <a:rPr lang="en-US" sz="2800"/>
              <a:t>58.8% smoking abstinence at week 7</a:t>
            </a:r>
          </a:p>
          <a:p>
            <a:r>
              <a:rPr lang="en-US" sz="2800"/>
              <a:t>Relapse rate lower in active group through weeks 12 and 24 but not thereafter</a:t>
            </a:r>
          </a:p>
          <a:p>
            <a:r>
              <a:rPr lang="en-US" sz="2800"/>
              <a:t>Median time to relapse 156 d (active) vs. 65 d (placebo)</a:t>
            </a:r>
          </a:p>
          <a:p>
            <a:r>
              <a:rPr lang="en-US" sz="2800"/>
              <a:t>Smoking abstinence 47.7% (active) vs. 37.7% (placebo) through week 78</a:t>
            </a:r>
          </a:p>
          <a:p>
            <a:r>
              <a:rPr lang="en-US" sz="2800"/>
              <a:t>Weight gain 3.8 and 4.1 kg (active) vs. 5.6 and 5.4 kg (placebo) at weeks 52 and 104</a:t>
            </a:r>
            <a:endParaRPr lang="en-US" sz="1800"/>
          </a:p>
        </p:txBody>
      </p:sp>
      <p:sp>
        <p:nvSpPr>
          <p:cNvPr id="475140" name="Text Box 4"/>
          <p:cNvSpPr txBox="1">
            <a:spLocks noChangeArrowheads="1"/>
          </p:cNvSpPr>
          <p:nvPr/>
        </p:nvSpPr>
        <p:spPr bwMode="auto">
          <a:xfrm>
            <a:off x="152400" y="6096000"/>
            <a:ext cx="4876800" cy="284163"/>
          </a:xfrm>
          <a:prstGeom prst="rect">
            <a:avLst/>
          </a:prstGeom>
          <a:noFill/>
          <a:ln w="12700">
            <a:noFill/>
            <a:miter lim="800000"/>
            <a:headEnd/>
            <a:tailEnd type="none" w="lg" len="lg"/>
          </a:ln>
          <a:effectLst/>
        </p:spPr>
        <p:txBody>
          <a:bodyPr>
            <a:spAutoFit/>
          </a:bodyPr>
          <a:lstStyle/>
          <a:p>
            <a:pPr eaLnBrk="0" hangingPunct="0">
              <a:lnSpc>
                <a:spcPct val="90000"/>
              </a:lnSpc>
              <a:spcBef>
                <a:spcPct val="50000"/>
              </a:spcBef>
              <a:buClr>
                <a:schemeClr val="accent1"/>
              </a:buClr>
              <a:buSzPct val="120000"/>
            </a:pPr>
            <a:r>
              <a:rPr lang="en-US" sz="1400">
                <a:solidFill>
                  <a:schemeClr val="accent1"/>
                </a:solidFill>
                <a:effectLst>
                  <a:outerShdw blurRad="38100" dist="38100" dir="2700000" algn="tl">
                    <a:srgbClr val="000000"/>
                  </a:outerShdw>
                </a:effectLst>
              </a:rPr>
              <a:t>Hays JT. Ann Intern Med 135:423, 2001</a:t>
            </a:r>
            <a:endParaRPr lang="en-US" sz="1400">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51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51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51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51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51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39"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2010 MAYO FOUNDATION FOR MEDICAL EDUCATION AND RESEARCH.  ALL RIGHTS RESERVED</a:t>
            </a:r>
          </a:p>
        </p:txBody>
      </p:sp>
      <p:sp>
        <p:nvSpPr>
          <p:cNvPr id="409602" name="Rectangle 2"/>
          <p:cNvSpPr>
            <a:spLocks noGrp="1" noChangeArrowheads="1"/>
          </p:cNvSpPr>
          <p:nvPr>
            <p:ph type="title"/>
          </p:nvPr>
        </p:nvSpPr>
        <p:spPr>
          <a:xfrm>
            <a:off x="-165100" y="211138"/>
            <a:ext cx="9474200" cy="1117600"/>
          </a:xfrm>
          <a:ln/>
        </p:spPr>
        <p:txBody>
          <a:bodyPr/>
          <a:lstStyle/>
          <a:p>
            <a:r>
              <a:rPr lang="en-US"/>
              <a:t>Bupropion</a:t>
            </a:r>
            <a:br>
              <a:rPr lang="en-US"/>
            </a:br>
            <a:r>
              <a:rPr lang="en-US" sz="3000">
                <a:solidFill>
                  <a:schemeClr val="accent1"/>
                </a:solidFill>
              </a:rPr>
              <a:t>Side Effects</a:t>
            </a:r>
          </a:p>
        </p:txBody>
      </p:sp>
      <p:sp>
        <p:nvSpPr>
          <p:cNvPr id="409603" name="Rectangle 3"/>
          <p:cNvSpPr>
            <a:spLocks noGrp="1" noChangeArrowheads="1"/>
          </p:cNvSpPr>
          <p:nvPr>
            <p:ph type="body" idx="1"/>
          </p:nvPr>
        </p:nvSpPr>
        <p:spPr>
          <a:xfrm>
            <a:off x="457200" y="1981200"/>
            <a:ext cx="8001000" cy="4435475"/>
          </a:xfrm>
        </p:spPr>
        <p:txBody>
          <a:bodyPr/>
          <a:lstStyle/>
          <a:p>
            <a:r>
              <a:rPr lang="en-US"/>
              <a:t>Relatively free of anticholinergic, sedative, cardiovascular or sexual dysfunction side effects</a:t>
            </a:r>
          </a:p>
          <a:p>
            <a:r>
              <a:rPr lang="en-US"/>
              <a:t>Most common side effects:  dry mouth and insomnia</a:t>
            </a:r>
          </a:p>
          <a:p>
            <a:r>
              <a:rPr lang="en-US"/>
              <a:t>Seizure incidence 0.1%</a:t>
            </a:r>
          </a:p>
          <a:p>
            <a:r>
              <a:rPr lang="en-US"/>
              <a:t>Hypertension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3"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2010 MAYO FOUNDATION FOR MEDICAL EDUCATION AND RESEARCH.  ALL RIGHTS RESERVED</a:t>
            </a:r>
          </a:p>
        </p:txBody>
      </p:sp>
      <p:sp>
        <p:nvSpPr>
          <p:cNvPr id="412674" name="Rectangle 2"/>
          <p:cNvSpPr>
            <a:spLocks noGrp="1" noChangeArrowheads="1"/>
          </p:cNvSpPr>
          <p:nvPr>
            <p:ph type="title"/>
          </p:nvPr>
        </p:nvSpPr>
        <p:spPr>
          <a:xfrm>
            <a:off x="-165100" y="211138"/>
            <a:ext cx="9474200" cy="1117600"/>
          </a:xfrm>
          <a:ln/>
        </p:spPr>
        <p:txBody>
          <a:bodyPr/>
          <a:lstStyle/>
          <a:p>
            <a:r>
              <a:rPr lang="en-US"/>
              <a:t>Bupropion</a:t>
            </a:r>
            <a:br>
              <a:rPr lang="en-US"/>
            </a:br>
            <a:r>
              <a:rPr lang="en-US" sz="3000">
                <a:solidFill>
                  <a:schemeClr val="accent1"/>
                </a:solidFill>
              </a:rPr>
              <a:t>Summary</a:t>
            </a:r>
          </a:p>
        </p:txBody>
      </p:sp>
      <p:sp>
        <p:nvSpPr>
          <p:cNvPr id="412675" name="Rectangle 3"/>
          <p:cNvSpPr>
            <a:spLocks noGrp="1" noChangeArrowheads="1"/>
          </p:cNvSpPr>
          <p:nvPr>
            <p:ph type="body" idx="1"/>
          </p:nvPr>
        </p:nvSpPr>
        <p:spPr>
          <a:xfrm>
            <a:off x="457200" y="1447800"/>
            <a:ext cx="8305800" cy="4724400"/>
          </a:xfrm>
        </p:spPr>
        <p:txBody>
          <a:bodyPr/>
          <a:lstStyle/>
          <a:p>
            <a:r>
              <a:rPr lang="en-US" sz="3000"/>
              <a:t>Dose response efficacy in treating smokers</a:t>
            </a:r>
          </a:p>
          <a:p>
            <a:pPr>
              <a:lnSpc>
                <a:spcPct val="85000"/>
              </a:lnSpc>
            </a:pPr>
            <a:r>
              <a:rPr lang="en-US" sz="3000"/>
              <a:t>Attenuates weight gain</a:t>
            </a:r>
          </a:p>
          <a:p>
            <a:r>
              <a:rPr lang="en-US" sz="3000"/>
              <a:t>More effective than nicotine patch therapy</a:t>
            </a:r>
          </a:p>
          <a:p>
            <a:r>
              <a:rPr lang="en-US" sz="3000"/>
              <a:t>Delays relapse to smoking</a:t>
            </a:r>
          </a:p>
          <a:p>
            <a:r>
              <a:rPr lang="en-US" sz="3000"/>
              <a:t>Can be prescribed to diverse populations of smokers with expected comparable results</a:t>
            </a:r>
          </a:p>
        </p:txBody>
      </p:sp>
      <p:sp>
        <p:nvSpPr>
          <p:cNvPr id="412676" name="Text Box 4"/>
          <p:cNvSpPr txBox="1">
            <a:spLocks noChangeArrowheads="1"/>
          </p:cNvSpPr>
          <p:nvPr/>
        </p:nvSpPr>
        <p:spPr bwMode="auto">
          <a:xfrm>
            <a:off x="152400" y="6019800"/>
            <a:ext cx="5943600" cy="304800"/>
          </a:xfrm>
          <a:prstGeom prst="rect">
            <a:avLst/>
          </a:prstGeom>
          <a:noFill/>
          <a:ln w="12700">
            <a:noFill/>
            <a:miter lim="800000"/>
            <a:headEnd/>
            <a:tailEnd type="none" w="lg" len="lg"/>
          </a:ln>
          <a:effectLst/>
        </p:spPr>
        <p:txBody>
          <a:bodyPr>
            <a:spAutoFit/>
          </a:bodyPr>
          <a:lstStyle/>
          <a:p>
            <a:pPr>
              <a:spcBef>
                <a:spcPct val="50000"/>
              </a:spcBef>
            </a:pPr>
            <a:r>
              <a:rPr lang="en-US" sz="1400">
                <a:solidFill>
                  <a:schemeClr val="accent1"/>
                </a:solidFill>
                <a:effectLst>
                  <a:outerShdw blurRad="38100" dist="38100" dir="2700000" algn="tl">
                    <a:srgbClr val="000000"/>
                  </a:outerShdw>
                </a:effectLst>
              </a:rPr>
              <a:t>Hays JT &amp; Ebbert JO. Mayo Clin Proc 78:1020, 2003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2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2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2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26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26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5"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2010 MAYO FOUNDATION FOR MEDICAL EDUCATION AND RESEARCH.  ALL RIGHTS RESERVED</a:t>
            </a:r>
          </a:p>
        </p:txBody>
      </p:sp>
      <p:sp>
        <p:nvSpPr>
          <p:cNvPr id="413698" name="Rectangle 2"/>
          <p:cNvSpPr>
            <a:spLocks noGrp="1" noChangeArrowheads="1"/>
          </p:cNvSpPr>
          <p:nvPr>
            <p:ph type="title"/>
          </p:nvPr>
        </p:nvSpPr>
        <p:spPr>
          <a:xfrm>
            <a:off x="-165100" y="211138"/>
            <a:ext cx="9474200" cy="1117600"/>
          </a:xfrm>
          <a:ln/>
        </p:spPr>
        <p:txBody>
          <a:bodyPr/>
          <a:lstStyle/>
          <a:p>
            <a:r>
              <a:rPr lang="en-US"/>
              <a:t>Varenicline</a:t>
            </a:r>
            <a:br>
              <a:rPr lang="en-US"/>
            </a:br>
            <a:r>
              <a:rPr lang="en-US" sz="3000">
                <a:solidFill>
                  <a:schemeClr val="accent1"/>
                </a:solidFill>
              </a:rPr>
              <a:t>Mode of Action</a:t>
            </a:r>
          </a:p>
        </p:txBody>
      </p:sp>
      <p:sp>
        <p:nvSpPr>
          <p:cNvPr id="413699" name="Rectangle 3"/>
          <p:cNvSpPr>
            <a:spLocks noGrp="1" noChangeArrowheads="1"/>
          </p:cNvSpPr>
          <p:nvPr>
            <p:ph type="body" idx="1"/>
          </p:nvPr>
        </p:nvSpPr>
        <p:spPr>
          <a:xfrm>
            <a:off x="685800" y="1600200"/>
            <a:ext cx="7842250" cy="4724400"/>
          </a:xfrm>
        </p:spPr>
        <p:txBody>
          <a:bodyPr/>
          <a:lstStyle/>
          <a:p>
            <a:pPr>
              <a:lnSpc>
                <a:spcPct val="95000"/>
              </a:lnSpc>
            </a:pPr>
            <a:endParaRPr lang="en-US" sz="2800"/>
          </a:p>
          <a:p>
            <a:pPr>
              <a:lnSpc>
                <a:spcPct val="95000"/>
              </a:lnSpc>
            </a:pPr>
            <a:r>
              <a:rPr lang="en-US"/>
              <a:t>P</a:t>
            </a:r>
            <a:r>
              <a:rPr lang="en-US">
                <a:cs typeface="Arial" charset="0"/>
              </a:rPr>
              <a:t>artial agonist with specificity for the </a:t>
            </a:r>
            <a:r>
              <a:rPr lang="el-GR">
                <a:cs typeface="Arial" charset="0"/>
              </a:rPr>
              <a:t>α</a:t>
            </a:r>
            <a:r>
              <a:rPr lang="en-US">
                <a:cs typeface="Arial" charset="0"/>
              </a:rPr>
              <a:t>4B2 </a:t>
            </a:r>
            <a:r>
              <a:rPr lang="en-US"/>
              <a:t>nicotine acetylcholine receptor</a:t>
            </a:r>
            <a:r>
              <a:rPr lang="en-US">
                <a:cs typeface="Arial" charset="0"/>
              </a:rPr>
              <a:t>  </a:t>
            </a:r>
            <a:endParaRPr lang="el-GR">
              <a:cs typeface="Arial" charset="0"/>
            </a:endParaRPr>
          </a:p>
          <a:p>
            <a:pPr>
              <a:lnSpc>
                <a:spcPct val="95000"/>
              </a:lnSpc>
            </a:pPr>
            <a:r>
              <a:rPr lang="en-US"/>
              <a:t>Agonist action: stimulates the nACHr to </a:t>
            </a:r>
            <a:r>
              <a:rPr lang="en-US">
                <a:cs typeface="Arial" charset="0"/>
              </a:rPr>
              <a:t>↓ nicotine withdrawal</a:t>
            </a:r>
          </a:p>
          <a:p>
            <a:pPr>
              <a:lnSpc>
                <a:spcPct val="95000"/>
              </a:lnSpc>
            </a:pPr>
            <a:r>
              <a:rPr lang="en-US"/>
              <a:t>Antagonist action: blocks the nACHr to </a:t>
            </a:r>
            <a:r>
              <a:rPr lang="en-US">
                <a:cs typeface="Arial" charset="0"/>
              </a:rPr>
              <a:t>↓ the reinforcing effect of smoking</a:t>
            </a:r>
          </a:p>
          <a:p>
            <a:pPr>
              <a:lnSpc>
                <a:spcPct val="95000"/>
              </a:lnSpc>
            </a:pP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36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36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36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69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a:t>© 2010 MAYO FOUNDATION FOR MEDICAL EDUCATION AND RESEARCH.  ALL RIGHTS RESERVED</a:t>
            </a:r>
          </a:p>
        </p:txBody>
      </p:sp>
      <p:pic>
        <p:nvPicPr>
          <p:cNvPr id="414722" name="Picture 2"/>
          <p:cNvPicPr>
            <a:picLocks noChangeAspect="1" noChangeArrowheads="1"/>
          </p:cNvPicPr>
          <p:nvPr/>
        </p:nvPicPr>
        <p:blipFill>
          <a:blip r:embed="rId3" cstate="print"/>
          <a:srcRect r="488"/>
          <a:stretch>
            <a:fillRect/>
          </a:stretch>
        </p:blipFill>
        <p:spPr bwMode="auto">
          <a:xfrm>
            <a:off x="2209800" y="1447800"/>
            <a:ext cx="4695825" cy="5041900"/>
          </a:xfrm>
          <a:prstGeom prst="rect">
            <a:avLst/>
          </a:prstGeom>
          <a:noFill/>
          <a:ln w="9525">
            <a:noFill/>
            <a:miter lim="800000"/>
            <a:headEnd/>
            <a:tailEnd/>
          </a:ln>
          <a:effectLst/>
        </p:spPr>
      </p:pic>
      <p:sp>
        <p:nvSpPr>
          <p:cNvPr id="414723" name="Rectangle 3"/>
          <p:cNvSpPr>
            <a:spLocks noGrp="1" noChangeArrowheads="1"/>
          </p:cNvSpPr>
          <p:nvPr>
            <p:ph type="title"/>
          </p:nvPr>
        </p:nvSpPr>
        <p:spPr>
          <a:xfrm>
            <a:off x="-165100" y="165100"/>
            <a:ext cx="9474200" cy="1209675"/>
          </a:xfrm>
          <a:ln/>
        </p:spPr>
        <p:txBody>
          <a:bodyPr/>
          <a:lstStyle/>
          <a:p>
            <a:r>
              <a:rPr lang="en-US"/>
              <a:t>Varenicline </a:t>
            </a:r>
            <a:br>
              <a:rPr lang="en-US"/>
            </a:br>
            <a:r>
              <a:rPr lang="en-US" sz="3000">
                <a:solidFill>
                  <a:schemeClr val="accent1"/>
                </a:solidFill>
              </a:rPr>
              <a:t>Mechanism of Action</a:t>
            </a:r>
            <a:r>
              <a:rPr lang="en-US"/>
              <a:t> </a:t>
            </a:r>
          </a:p>
        </p:txBody>
      </p:sp>
      <p:sp>
        <p:nvSpPr>
          <p:cNvPr id="414724" name="Text Box 4"/>
          <p:cNvSpPr txBox="1">
            <a:spLocks noChangeArrowheads="1"/>
          </p:cNvSpPr>
          <p:nvPr/>
        </p:nvSpPr>
        <p:spPr bwMode="auto">
          <a:xfrm>
            <a:off x="7694613" y="6556375"/>
            <a:ext cx="184150" cy="336550"/>
          </a:xfrm>
          <a:prstGeom prst="rect">
            <a:avLst/>
          </a:prstGeom>
          <a:noFill/>
          <a:ln w="9525">
            <a:noFill/>
            <a:miter lim="800000"/>
            <a:headEnd/>
            <a:tailEnd/>
          </a:ln>
          <a:effectLst/>
        </p:spPr>
        <p:txBody>
          <a:bodyPr wrap="none">
            <a:spAutoFit/>
          </a:bodyPr>
          <a:lstStyle/>
          <a:p>
            <a:pPr algn="r"/>
            <a:endParaRPr lang="en-US" sz="1600" b="0">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2010 MAYO FOUNDATION FOR MEDICAL EDUCATION AND RESEARCH.  ALL RIGHTS RESERVED</a:t>
            </a:r>
          </a:p>
        </p:txBody>
      </p:sp>
      <p:sp>
        <p:nvSpPr>
          <p:cNvPr id="416770" name="Rectangle 2"/>
          <p:cNvSpPr>
            <a:spLocks noGrp="1" noChangeArrowheads="1"/>
          </p:cNvSpPr>
          <p:nvPr>
            <p:ph type="title"/>
          </p:nvPr>
        </p:nvSpPr>
        <p:spPr>
          <a:xfrm>
            <a:off x="-165100" y="469900"/>
            <a:ext cx="9474200" cy="598488"/>
          </a:xfrm>
          <a:ln/>
        </p:spPr>
        <p:txBody>
          <a:bodyPr/>
          <a:lstStyle/>
          <a:p>
            <a:r>
              <a:rPr lang="en-US" sz="3200"/>
              <a:t>Varenicline vs. Bupropion vs. Placebo</a:t>
            </a:r>
          </a:p>
        </p:txBody>
      </p:sp>
      <p:sp>
        <p:nvSpPr>
          <p:cNvPr id="416771" name="Text Box 3"/>
          <p:cNvSpPr txBox="1">
            <a:spLocks noChangeArrowheads="1"/>
          </p:cNvSpPr>
          <p:nvPr/>
        </p:nvSpPr>
        <p:spPr bwMode="auto">
          <a:xfrm>
            <a:off x="457200" y="6248400"/>
            <a:ext cx="7620000" cy="396875"/>
          </a:xfrm>
          <a:prstGeom prst="rect">
            <a:avLst/>
          </a:prstGeom>
          <a:noFill/>
          <a:ln w="9525">
            <a:noFill/>
            <a:miter lim="800000"/>
            <a:headEnd/>
            <a:tailEnd/>
          </a:ln>
          <a:effectLst/>
        </p:spPr>
        <p:txBody>
          <a:bodyPr>
            <a:spAutoFit/>
          </a:bodyPr>
          <a:lstStyle/>
          <a:p>
            <a:pPr>
              <a:spcBef>
                <a:spcPct val="50000"/>
              </a:spcBef>
            </a:pPr>
            <a:r>
              <a:rPr lang="en-US" sz="2000">
                <a:solidFill>
                  <a:schemeClr val="accent1"/>
                </a:solidFill>
                <a:effectLst/>
              </a:rPr>
              <a:t>Jorenby, D.E., et. al.  JAMA; 296:56-63, 2006</a:t>
            </a:r>
          </a:p>
        </p:txBody>
      </p:sp>
      <p:pic>
        <p:nvPicPr>
          <p:cNvPr id="416772" name="Picture 4" descr="Figure 3_fix"/>
          <p:cNvPicPr>
            <a:picLocks noChangeAspect="1" noChangeArrowheads="1"/>
          </p:cNvPicPr>
          <p:nvPr/>
        </p:nvPicPr>
        <p:blipFill>
          <a:blip r:embed="rId2" cstate="print"/>
          <a:srcRect/>
          <a:stretch>
            <a:fillRect/>
          </a:stretch>
        </p:blipFill>
        <p:spPr bwMode="auto">
          <a:xfrm>
            <a:off x="304800" y="1171575"/>
            <a:ext cx="8610600" cy="5108575"/>
          </a:xfrm>
          <a:prstGeom prst="rect">
            <a:avLst/>
          </a:prstGeom>
          <a:noFill/>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ooter Placeholder 5"/>
          <p:cNvSpPr>
            <a:spLocks noGrp="1"/>
          </p:cNvSpPr>
          <p:nvPr>
            <p:ph type="ftr" sz="quarter" idx="11"/>
          </p:nvPr>
        </p:nvSpPr>
        <p:spPr/>
        <p:txBody>
          <a:bodyPr/>
          <a:lstStyle/>
          <a:p>
            <a:r>
              <a:rPr lang="en-US"/>
              <a:t>© 2010 MAYO FOUNDATION FOR MEDICAL EDUCATION AND RESEARCH.  ALL RIGHTS RESERVED</a:t>
            </a:r>
          </a:p>
        </p:txBody>
      </p:sp>
      <p:sp>
        <p:nvSpPr>
          <p:cNvPr id="417794" name="Rectangle 2"/>
          <p:cNvSpPr>
            <a:spLocks noGrp="1" noChangeArrowheads="1"/>
          </p:cNvSpPr>
          <p:nvPr>
            <p:ph type="title"/>
          </p:nvPr>
        </p:nvSpPr>
        <p:spPr>
          <a:xfrm>
            <a:off x="-165100" y="211138"/>
            <a:ext cx="9474200" cy="1117600"/>
          </a:xfrm>
          <a:ln/>
        </p:spPr>
        <p:txBody>
          <a:bodyPr/>
          <a:lstStyle/>
          <a:p>
            <a:r>
              <a:rPr lang="en-US"/>
              <a:t>   Varenicline vs. Bupropion vs. Placebo</a:t>
            </a:r>
            <a:br>
              <a:rPr lang="en-US"/>
            </a:br>
            <a:r>
              <a:rPr lang="en-US" sz="3000">
                <a:solidFill>
                  <a:schemeClr val="accent1"/>
                </a:solidFill>
              </a:rPr>
              <a:t>Side Effects</a:t>
            </a:r>
          </a:p>
        </p:txBody>
      </p:sp>
      <p:graphicFrame>
        <p:nvGraphicFramePr>
          <p:cNvPr id="417841" name="Group 49"/>
          <p:cNvGraphicFramePr>
            <a:graphicFrameLocks noGrp="1"/>
          </p:cNvGraphicFramePr>
          <p:nvPr>
            <p:ph sz="half" idx="2"/>
          </p:nvPr>
        </p:nvGraphicFramePr>
        <p:xfrm>
          <a:off x="152400" y="1524000"/>
          <a:ext cx="8915400" cy="4995863"/>
        </p:xfrm>
        <a:graphic>
          <a:graphicData uri="http://schemas.openxmlformats.org/drawingml/2006/table">
            <a:tbl>
              <a:tblPr/>
              <a:tblGrid>
                <a:gridCol w="2770188"/>
                <a:gridCol w="1817687"/>
                <a:gridCol w="2098675"/>
                <a:gridCol w="2228850"/>
              </a:tblGrid>
              <a:tr h="666750">
                <a:tc>
                  <a:txBody>
                    <a:bodyPr/>
                    <a:lstStyle/>
                    <a:p>
                      <a:pPr marL="0" marR="0" lvl="0" indent="0" algn="l" defTabSz="914400" rtl="0" eaLnBrk="0" fontAlgn="base" latinLnBrk="0" hangingPunct="0">
                        <a:lnSpc>
                          <a:spcPct val="90000"/>
                        </a:lnSpc>
                        <a:spcBef>
                          <a:spcPct val="50000"/>
                        </a:spcBef>
                        <a:spcAft>
                          <a:spcPct val="0"/>
                        </a:spcAft>
                        <a:buClr>
                          <a:schemeClr val="accent1"/>
                        </a:buClr>
                        <a:buSzPct val="120000"/>
                        <a:buFontTx/>
                        <a:buNone/>
                        <a:tabLst/>
                      </a:pPr>
                      <a:endParaRPr kumimoji="0" lang="en-US" sz="1200" b="1"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0000"/>
                        </a:spcBef>
                        <a:spcAft>
                          <a:spcPct val="0"/>
                        </a:spcAft>
                        <a:buClr>
                          <a:schemeClr val="accent1"/>
                        </a:buClr>
                        <a:buSzPct val="120000"/>
                        <a:buFontTx/>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rPr>
                        <a:t>Varenicline</a:t>
                      </a:r>
                    </a:p>
                    <a:p>
                      <a:pPr marL="0" marR="0" lvl="0" indent="0" algn="ctr" defTabSz="914400" rtl="0" eaLnBrk="0" fontAlgn="base" latinLnBrk="0" hangingPunct="0">
                        <a:lnSpc>
                          <a:spcPct val="90000"/>
                        </a:lnSpc>
                        <a:spcBef>
                          <a:spcPct val="50000"/>
                        </a:spcBef>
                        <a:spcAft>
                          <a:spcPct val="0"/>
                        </a:spcAft>
                        <a:buClr>
                          <a:schemeClr val="accent1"/>
                        </a:buClr>
                        <a:buSzPct val="120000"/>
                        <a:buFontTx/>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rPr>
                        <a:t>N=692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0000"/>
                        </a:spcBef>
                        <a:spcAft>
                          <a:spcPct val="0"/>
                        </a:spcAft>
                        <a:buClr>
                          <a:schemeClr val="accent1"/>
                        </a:buClr>
                        <a:buSzPct val="120000"/>
                        <a:buFontTx/>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rPr>
                        <a:t>Bupropion</a:t>
                      </a:r>
                    </a:p>
                    <a:p>
                      <a:pPr marL="0" marR="0" lvl="0" indent="0" algn="ctr" defTabSz="914400" rtl="0" eaLnBrk="0" fontAlgn="base" latinLnBrk="0" hangingPunct="0">
                        <a:lnSpc>
                          <a:spcPct val="90000"/>
                        </a:lnSpc>
                        <a:spcBef>
                          <a:spcPct val="50000"/>
                        </a:spcBef>
                        <a:spcAft>
                          <a:spcPct val="0"/>
                        </a:spcAft>
                        <a:buClr>
                          <a:schemeClr val="accent1"/>
                        </a:buClr>
                        <a:buSzPct val="120000"/>
                        <a:buFontTx/>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rPr>
                        <a:t>N=669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0000"/>
                        </a:spcBef>
                        <a:spcAft>
                          <a:spcPct val="0"/>
                        </a:spcAft>
                        <a:buClr>
                          <a:schemeClr val="accent1"/>
                        </a:buClr>
                        <a:buSzPct val="120000"/>
                        <a:buFontTx/>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rPr>
                        <a:t>Placebo</a:t>
                      </a:r>
                    </a:p>
                    <a:p>
                      <a:pPr marL="0" marR="0" lvl="0" indent="0" algn="ctr" defTabSz="914400" rtl="0" eaLnBrk="0" fontAlgn="base" latinLnBrk="0" hangingPunct="0">
                        <a:lnSpc>
                          <a:spcPct val="90000"/>
                        </a:lnSpc>
                        <a:spcBef>
                          <a:spcPct val="50000"/>
                        </a:spcBef>
                        <a:spcAft>
                          <a:spcPct val="0"/>
                        </a:spcAft>
                        <a:buClr>
                          <a:schemeClr val="accent1"/>
                        </a:buClr>
                        <a:buSzPct val="120000"/>
                        <a:buFontTx/>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rPr>
                        <a:t>N=684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l" defTabSz="914400" rtl="0" eaLnBrk="0" fontAlgn="base" latinLnBrk="0" hangingPunct="0">
                        <a:lnSpc>
                          <a:spcPct val="90000"/>
                        </a:lnSpc>
                        <a:spcBef>
                          <a:spcPct val="50000"/>
                        </a:spcBef>
                        <a:spcAft>
                          <a:spcPct val="0"/>
                        </a:spcAft>
                        <a:buClr>
                          <a:schemeClr val="accent1"/>
                        </a:buClr>
                        <a:buSzPct val="120000"/>
                        <a:buFontTx/>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rPr>
                        <a:t>Nausea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0000"/>
                        </a:spcBef>
                        <a:spcAft>
                          <a:spcPct val="0"/>
                        </a:spcAft>
                        <a:buClr>
                          <a:schemeClr val="accent1"/>
                        </a:buClr>
                        <a:buSzPct val="120000"/>
                        <a:buFontTx/>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rPr>
                        <a:t>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0000"/>
                        </a:spcBef>
                        <a:spcAft>
                          <a:spcPct val="0"/>
                        </a:spcAft>
                        <a:buClr>
                          <a:schemeClr val="accent1"/>
                        </a:buClr>
                        <a:buSzPct val="120000"/>
                        <a:buFontTx/>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0000"/>
                        </a:spcBef>
                        <a:spcAft>
                          <a:spcPct val="0"/>
                        </a:spcAft>
                        <a:buClr>
                          <a:schemeClr val="accent1"/>
                        </a:buClr>
                        <a:buSzPct val="120000"/>
                        <a:buFontTx/>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rPr>
                        <a:t>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l" defTabSz="914400" rtl="0" eaLnBrk="0" fontAlgn="base" latinLnBrk="0" hangingPunct="0">
                        <a:lnSpc>
                          <a:spcPct val="90000"/>
                        </a:lnSpc>
                        <a:spcBef>
                          <a:spcPct val="50000"/>
                        </a:spcBef>
                        <a:spcAft>
                          <a:spcPct val="0"/>
                        </a:spcAft>
                        <a:buClr>
                          <a:schemeClr val="accent1"/>
                        </a:buClr>
                        <a:buSzPct val="120000"/>
                        <a:buFontTx/>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rPr>
                        <a:t>Headache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0000"/>
                        </a:spcBef>
                        <a:spcAft>
                          <a:spcPct val="0"/>
                        </a:spcAft>
                        <a:buClr>
                          <a:schemeClr val="accent1"/>
                        </a:buClr>
                        <a:buSzPct val="120000"/>
                        <a:buFontTx/>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rPr>
                        <a:t>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0000"/>
                        </a:spcBef>
                        <a:spcAft>
                          <a:spcPct val="0"/>
                        </a:spcAft>
                        <a:buClr>
                          <a:schemeClr val="accent1"/>
                        </a:buClr>
                        <a:buSzPct val="120000"/>
                        <a:buFontTx/>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rPr>
                        <a:t>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0000"/>
                        </a:spcBef>
                        <a:spcAft>
                          <a:spcPct val="0"/>
                        </a:spcAft>
                        <a:buClr>
                          <a:schemeClr val="accent1"/>
                        </a:buClr>
                        <a:buSzPct val="120000"/>
                        <a:buFontTx/>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rPr>
                        <a:t>12%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l" defTabSz="914400" rtl="0" eaLnBrk="0" fontAlgn="base" latinLnBrk="0" hangingPunct="0">
                        <a:lnSpc>
                          <a:spcPct val="90000"/>
                        </a:lnSpc>
                        <a:spcBef>
                          <a:spcPct val="50000"/>
                        </a:spcBef>
                        <a:spcAft>
                          <a:spcPct val="0"/>
                        </a:spcAft>
                        <a:buClr>
                          <a:schemeClr val="accent1"/>
                        </a:buClr>
                        <a:buSzPct val="120000"/>
                        <a:buFontTx/>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rPr>
                        <a:t>Insomnia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0000"/>
                        </a:spcBef>
                        <a:spcAft>
                          <a:spcPct val="0"/>
                        </a:spcAft>
                        <a:buClr>
                          <a:schemeClr val="accent1"/>
                        </a:buClr>
                        <a:buSzPct val="120000"/>
                        <a:buFontTx/>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rPr>
                        <a:t>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0000"/>
                        </a:spcBef>
                        <a:spcAft>
                          <a:spcPct val="0"/>
                        </a:spcAft>
                        <a:buClr>
                          <a:schemeClr val="accent1"/>
                        </a:buClr>
                        <a:buSzPct val="120000"/>
                        <a:buFontTx/>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rPr>
                        <a:t>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0000"/>
                        </a:spcBef>
                        <a:spcAft>
                          <a:spcPct val="0"/>
                        </a:spcAft>
                        <a:buClr>
                          <a:schemeClr val="accent1"/>
                        </a:buClr>
                        <a:buSzPct val="120000"/>
                        <a:buFontTx/>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rPr>
                        <a:t>13%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6750">
                <a:tc>
                  <a:txBody>
                    <a:bodyPr/>
                    <a:lstStyle/>
                    <a:p>
                      <a:pPr marL="0" marR="0" lvl="0" indent="0" algn="l" defTabSz="914400" rtl="0" eaLnBrk="0" fontAlgn="base" latinLnBrk="0" hangingPunct="0">
                        <a:lnSpc>
                          <a:spcPct val="90000"/>
                        </a:lnSpc>
                        <a:spcBef>
                          <a:spcPct val="50000"/>
                        </a:spcBef>
                        <a:spcAft>
                          <a:spcPct val="0"/>
                        </a:spcAft>
                        <a:buClr>
                          <a:schemeClr val="accent1"/>
                        </a:buClr>
                        <a:buSzPct val="120000"/>
                        <a:buFontTx/>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rPr>
                        <a:t>Abnormal Dreams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0000"/>
                        </a:spcBef>
                        <a:spcAft>
                          <a:spcPct val="0"/>
                        </a:spcAft>
                        <a:buClr>
                          <a:schemeClr val="accent1"/>
                        </a:buClr>
                        <a:buSzPct val="120000"/>
                        <a:buFontTx/>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rPr>
                        <a:t>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0000"/>
                        </a:spcBef>
                        <a:spcAft>
                          <a:spcPct val="0"/>
                        </a:spcAft>
                        <a:buClr>
                          <a:schemeClr val="accent1"/>
                        </a:buClr>
                        <a:buSzPct val="120000"/>
                        <a:buFontTx/>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0000"/>
                        </a:spcBef>
                        <a:spcAft>
                          <a:spcPct val="0"/>
                        </a:spcAft>
                        <a:buClr>
                          <a:schemeClr val="accent1"/>
                        </a:buClr>
                        <a:buSzPct val="120000"/>
                        <a:buFontTx/>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rPr>
                        <a:t>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l" defTabSz="914400" rtl="0" eaLnBrk="0" fontAlgn="base" latinLnBrk="0" hangingPunct="0">
                        <a:lnSpc>
                          <a:spcPct val="90000"/>
                        </a:lnSpc>
                        <a:spcBef>
                          <a:spcPct val="50000"/>
                        </a:spcBef>
                        <a:spcAft>
                          <a:spcPct val="0"/>
                        </a:spcAft>
                        <a:buClr>
                          <a:schemeClr val="accent1"/>
                        </a:buClr>
                        <a:buSzPct val="120000"/>
                        <a:buFontTx/>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rPr>
                        <a:t>Dry Mouth</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0000"/>
                        </a:spcBef>
                        <a:spcAft>
                          <a:spcPct val="0"/>
                        </a:spcAft>
                        <a:buClr>
                          <a:schemeClr val="accent1"/>
                        </a:buClr>
                        <a:buSzPct val="120000"/>
                        <a:buFontTx/>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0000"/>
                        </a:spcBef>
                        <a:spcAft>
                          <a:spcPct val="0"/>
                        </a:spcAft>
                        <a:buClr>
                          <a:schemeClr val="accent1"/>
                        </a:buClr>
                        <a:buSzPct val="120000"/>
                        <a:buFontTx/>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0000"/>
                        </a:spcBef>
                        <a:spcAft>
                          <a:spcPct val="0"/>
                        </a:spcAft>
                        <a:buClr>
                          <a:schemeClr val="accent1"/>
                        </a:buClr>
                        <a:buSzPct val="120000"/>
                        <a:buFontTx/>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rPr>
                        <a:t>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r>
              <a:tr h="666750">
                <a:tc>
                  <a:txBody>
                    <a:bodyPr/>
                    <a:lstStyle/>
                    <a:p>
                      <a:pPr marL="0" marR="0" lvl="0" indent="0" algn="l" defTabSz="914400" rtl="0" eaLnBrk="0" fontAlgn="base" latinLnBrk="0" hangingPunct="0">
                        <a:lnSpc>
                          <a:spcPct val="90000"/>
                        </a:lnSpc>
                        <a:spcBef>
                          <a:spcPct val="50000"/>
                        </a:spcBef>
                        <a:spcAft>
                          <a:spcPct val="0"/>
                        </a:spcAft>
                        <a:buClr>
                          <a:schemeClr val="accent1"/>
                        </a:buClr>
                        <a:buSzPct val="120000"/>
                        <a:buFontTx/>
                        <a:buNone/>
                        <a:tabLst/>
                      </a:pPr>
                      <a:r>
                        <a:rPr kumimoji="0" lang="en-US" sz="2400" b="1" i="0" u="none" strike="noStrike" cap="none" normalizeH="0" baseline="0" smtClean="0">
                          <a:ln>
                            <a:noFill/>
                          </a:ln>
                          <a:solidFill>
                            <a:schemeClr val="accent1"/>
                          </a:solidFill>
                          <a:effectLst>
                            <a:outerShdw blurRad="38100" dist="38100" dir="2700000" algn="tl">
                              <a:srgbClr val="000000"/>
                            </a:outerShdw>
                          </a:effectLst>
                          <a:latin typeface="Arial" charset="0"/>
                        </a:rPr>
                        <a:t>Discontinuation because of AE’s</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0000"/>
                        </a:spcBef>
                        <a:spcAft>
                          <a:spcPct val="0"/>
                        </a:spcAft>
                        <a:buClr>
                          <a:schemeClr val="accent1"/>
                        </a:buClr>
                        <a:buSzPct val="120000"/>
                        <a:buFontTx/>
                        <a:buNone/>
                        <a:tabLst/>
                      </a:pPr>
                      <a:r>
                        <a:rPr kumimoji="0" lang="en-US" sz="2400" b="1" i="0" u="none" strike="noStrike" cap="none" normalizeH="0" baseline="0" smtClean="0">
                          <a:ln>
                            <a:noFill/>
                          </a:ln>
                          <a:solidFill>
                            <a:schemeClr val="accent1"/>
                          </a:solidFill>
                          <a:effectLst>
                            <a:outerShdw blurRad="38100" dist="38100" dir="2700000" algn="tl">
                              <a:srgbClr val="000000"/>
                            </a:outerShdw>
                          </a:effectLst>
                          <a:latin typeface="Arial"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0000"/>
                        </a:spcBef>
                        <a:spcAft>
                          <a:spcPct val="0"/>
                        </a:spcAft>
                        <a:buClr>
                          <a:schemeClr val="accent1"/>
                        </a:buClr>
                        <a:buSzPct val="120000"/>
                        <a:buFontTx/>
                        <a:buNone/>
                        <a:tabLst/>
                      </a:pPr>
                      <a:r>
                        <a:rPr kumimoji="0" lang="en-US" sz="2400" b="1" i="0" u="none" strike="noStrike" cap="none" normalizeH="0" baseline="0" smtClean="0">
                          <a:ln>
                            <a:noFill/>
                          </a:ln>
                          <a:solidFill>
                            <a:schemeClr val="accent1"/>
                          </a:solidFill>
                          <a:effectLst>
                            <a:outerShdw blurRad="38100" dist="38100" dir="2700000" algn="tl">
                              <a:srgbClr val="000000"/>
                            </a:outerShdw>
                          </a:effectLst>
                          <a:latin typeface="Arial" charset="0"/>
                        </a:rPr>
                        <a:t>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0000"/>
                        </a:spcBef>
                        <a:spcAft>
                          <a:spcPct val="0"/>
                        </a:spcAft>
                        <a:buClr>
                          <a:schemeClr val="accent1"/>
                        </a:buClr>
                        <a:buSzPct val="120000"/>
                        <a:buFontTx/>
                        <a:buNone/>
                        <a:tabLst/>
                      </a:pPr>
                      <a:r>
                        <a:rPr kumimoji="0" lang="en-US" sz="2400" b="1" i="0" u="none" strike="noStrike" cap="none" normalizeH="0" baseline="0" smtClean="0">
                          <a:ln>
                            <a:noFill/>
                          </a:ln>
                          <a:solidFill>
                            <a:schemeClr val="accent1"/>
                          </a:solidFill>
                          <a:effectLst>
                            <a:outerShdw blurRad="38100" dist="38100" dir="2700000" algn="tl">
                              <a:srgbClr val="000000"/>
                            </a:outerShdw>
                          </a:effectLst>
                          <a:latin typeface="Arial" charset="0"/>
                        </a:rPr>
                        <a:t>8%</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oter Placeholder 3"/>
          <p:cNvSpPr>
            <a:spLocks noGrp="1"/>
          </p:cNvSpPr>
          <p:nvPr>
            <p:ph type="ftr" sz="quarter" idx="11"/>
          </p:nvPr>
        </p:nvSpPr>
        <p:spPr/>
        <p:txBody>
          <a:bodyPr/>
          <a:lstStyle/>
          <a:p>
            <a:r>
              <a:rPr lang="en-US"/>
              <a:t>© 2010 MAYO FOUNDATION FOR MEDICAL EDUCATION AND RESEARCH.  ALL RIGHTS RESERVED</a:t>
            </a:r>
          </a:p>
        </p:txBody>
      </p:sp>
      <p:sp>
        <p:nvSpPr>
          <p:cNvPr id="418818" name="Rectangle 2"/>
          <p:cNvSpPr>
            <a:spLocks noChangeArrowheads="1"/>
          </p:cNvSpPr>
          <p:nvPr/>
        </p:nvSpPr>
        <p:spPr bwMode="auto">
          <a:xfrm>
            <a:off x="319088" y="5257800"/>
            <a:ext cx="5827712" cy="1306513"/>
          </a:xfrm>
          <a:prstGeom prst="rect">
            <a:avLst/>
          </a:prstGeom>
          <a:noFill/>
          <a:ln w="9525">
            <a:noFill/>
            <a:miter lim="800000"/>
            <a:headEnd/>
            <a:tailEnd/>
          </a:ln>
          <a:effectLst/>
        </p:spPr>
        <p:txBody>
          <a:bodyPr>
            <a:spAutoFit/>
          </a:bodyPr>
          <a:lstStyle/>
          <a:p>
            <a:pPr marL="112713" indent="-112713">
              <a:lnSpc>
                <a:spcPct val="95000"/>
              </a:lnSpc>
              <a:buClr>
                <a:srgbClr val="0099CC"/>
              </a:buClr>
              <a:buFont typeface="Times New Roman" pitchFamily="18" charset="0"/>
              <a:buNone/>
            </a:pPr>
            <a:r>
              <a:rPr lang="en-US">
                <a:solidFill>
                  <a:srgbClr val="FFFF00"/>
                </a:solidFill>
                <a:effectLst>
                  <a:outerShdw blurRad="38100" dist="38100" dir="2700000" algn="tl">
                    <a:srgbClr val="000000"/>
                  </a:outerShdw>
                </a:effectLst>
              </a:rPr>
              <a:t>Subjects</a:t>
            </a:r>
          </a:p>
          <a:p>
            <a:pPr marL="112713" indent="-112713">
              <a:lnSpc>
                <a:spcPct val="95000"/>
              </a:lnSpc>
              <a:buClr>
                <a:schemeClr val="tx2"/>
              </a:buClr>
              <a:buFontTx/>
              <a:buChar char="•"/>
            </a:pPr>
            <a:r>
              <a:rPr lang="en-US" sz="2000" b="0">
                <a:effectLst>
                  <a:outerShdw blurRad="38100" dist="38100" dir="2700000" algn="tl">
                    <a:srgbClr val="000000"/>
                  </a:outerShdw>
                </a:effectLst>
              </a:rPr>
              <a:t>Male or female outpatient cigarette smokers </a:t>
            </a:r>
          </a:p>
          <a:p>
            <a:pPr marL="112713" indent="-112713">
              <a:lnSpc>
                <a:spcPct val="95000"/>
              </a:lnSpc>
              <a:buClr>
                <a:schemeClr val="tx2"/>
              </a:buClr>
              <a:buFontTx/>
              <a:buChar char="•"/>
            </a:pPr>
            <a:r>
              <a:rPr lang="en-US" sz="2000" b="0">
                <a:effectLst>
                  <a:outerShdw blurRad="38100" dist="38100" dir="2700000" algn="tl">
                    <a:srgbClr val="000000"/>
                  </a:outerShdw>
                </a:effectLst>
              </a:rPr>
              <a:t>18-75 yr old, motivated to quit smoking</a:t>
            </a:r>
          </a:p>
          <a:p>
            <a:pPr marL="112713" indent="-112713">
              <a:lnSpc>
                <a:spcPct val="95000"/>
              </a:lnSpc>
              <a:buClr>
                <a:schemeClr val="tx2"/>
              </a:buClr>
              <a:buFontTx/>
              <a:buChar char="•"/>
            </a:pPr>
            <a:r>
              <a:rPr lang="en-US" sz="2000" b="0">
                <a:effectLst>
                  <a:outerShdw blurRad="38100" dist="38100" dir="2700000" algn="tl">
                    <a:srgbClr val="000000"/>
                  </a:outerShdw>
                </a:effectLst>
              </a:rPr>
              <a:t>Average of ≥10 cigarettes/day during past year</a:t>
            </a:r>
          </a:p>
        </p:txBody>
      </p:sp>
      <p:sp>
        <p:nvSpPr>
          <p:cNvPr id="418819" name="Text Box 3"/>
          <p:cNvSpPr txBox="1">
            <a:spLocks noChangeArrowheads="1"/>
          </p:cNvSpPr>
          <p:nvPr/>
        </p:nvSpPr>
        <p:spPr bwMode="auto">
          <a:xfrm>
            <a:off x="5751513" y="5192713"/>
            <a:ext cx="3763962" cy="809625"/>
          </a:xfrm>
          <a:prstGeom prst="rect">
            <a:avLst/>
          </a:prstGeom>
          <a:noFill/>
          <a:ln w="9525">
            <a:noFill/>
            <a:miter lim="800000"/>
            <a:headEnd/>
            <a:tailEnd/>
          </a:ln>
          <a:effectLst/>
        </p:spPr>
        <p:txBody>
          <a:bodyPr>
            <a:spAutoFit/>
          </a:bodyPr>
          <a:lstStyle/>
          <a:p>
            <a:pPr marL="174625" indent="-174625">
              <a:lnSpc>
                <a:spcPct val="90000"/>
              </a:lnSpc>
              <a:spcBef>
                <a:spcPct val="20000"/>
              </a:spcBef>
              <a:buClr>
                <a:srgbClr val="0099CC"/>
              </a:buClr>
              <a:buFont typeface="Times New Roman" pitchFamily="18" charset="0"/>
              <a:buNone/>
            </a:pPr>
            <a:r>
              <a:rPr lang="en-GB" sz="1800">
                <a:solidFill>
                  <a:schemeClr val="folHlink"/>
                </a:solidFill>
                <a:effectLst>
                  <a:outerShdw blurRad="38100" dist="38100" dir="2700000" algn="tl">
                    <a:srgbClr val="000000"/>
                  </a:outerShdw>
                </a:effectLst>
              </a:rPr>
              <a:t>Secondary Endpoint:</a:t>
            </a:r>
          </a:p>
          <a:p>
            <a:pPr marL="174625" indent="-174625">
              <a:lnSpc>
                <a:spcPct val="90000"/>
              </a:lnSpc>
              <a:spcBef>
                <a:spcPct val="20000"/>
              </a:spcBef>
              <a:buClr>
                <a:schemeClr val="tx2"/>
              </a:buClr>
              <a:buFont typeface="Wingdings" pitchFamily="2" charset="2"/>
              <a:buNone/>
            </a:pPr>
            <a:r>
              <a:rPr lang="en-GB" sz="1400" b="0">
                <a:effectLst>
                  <a:outerShdw blurRad="38100" dist="38100" dir="2700000" algn="tl">
                    <a:srgbClr val="000000"/>
                  </a:outerShdw>
                </a:effectLst>
              </a:rPr>
              <a:t>CO-confirmed continuous </a:t>
            </a:r>
          </a:p>
          <a:p>
            <a:pPr marL="174625" indent="-174625">
              <a:lnSpc>
                <a:spcPct val="90000"/>
              </a:lnSpc>
              <a:spcBef>
                <a:spcPct val="20000"/>
              </a:spcBef>
              <a:buClr>
                <a:schemeClr val="tx2"/>
              </a:buClr>
              <a:buFont typeface="Wingdings" pitchFamily="2" charset="2"/>
              <a:buNone/>
            </a:pPr>
            <a:r>
              <a:rPr lang="en-GB" sz="1400" b="0">
                <a:effectLst>
                  <a:outerShdw blurRad="38100" dist="38100" dir="2700000" algn="tl">
                    <a:srgbClr val="000000"/>
                  </a:outerShdw>
                </a:effectLst>
              </a:rPr>
              <a:t>abstinence rate wk </a:t>
            </a:r>
            <a:r>
              <a:rPr lang="en-GB" sz="1400">
                <a:solidFill>
                  <a:schemeClr val="folHlink"/>
                </a:solidFill>
                <a:effectLst>
                  <a:outerShdw blurRad="38100" dist="38100" dir="2700000" algn="tl">
                    <a:srgbClr val="000000"/>
                  </a:outerShdw>
                </a:effectLst>
              </a:rPr>
              <a:t>13–52</a:t>
            </a:r>
          </a:p>
        </p:txBody>
      </p:sp>
      <p:sp>
        <p:nvSpPr>
          <p:cNvPr id="418820" name="Rectangle 4"/>
          <p:cNvSpPr>
            <a:spLocks noChangeArrowheads="1"/>
          </p:cNvSpPr>
          <p:nvPr/>
        </p:nvSpPr>
        <p:spPr bwMode="auto">
          <a:xfrm>
            <a:off x="2408238" y="3822700"/>
            <a:ext cx="512762" cy="212725"/>
          </a:xfrm>
          <a:prstGeom prst="rect">
            <a:avLst/>
          </a:prstGeom>
          <a:noFill/>
          <a:ln w="9525">
            <a:noFill/>
            <a:miter lim="800000"/>
            <a:headEnd/>
            <a:tailEnd/>
          </a:ln>
        </p:spPr>
        <p:txBody>
          <a:bodyPr wrap="none" lIns="0" tIns="0" rIns="0" bIns="0">
            <a:spAutoFit/>
          </a:bodyPr>
          <a:lstStyle/>
          <a:p>
            <a:pPr algn="ctr"/>
            <a:r>
              <a:rPr lang="en-US" sz="1400">
                <a:effectLst>
                  <a:outerShdw blurRad="38100" dist="38100" dir="2700000" algn="tl">
                    <a:srgbClr val="000000"/>
                  </a:outerShdw>
                </a:effectLst>
              </a:rPr>
              <a:t> Wk12</a:t>
            </a:r>
            <a:endParaRPr lang="en-US" sz="1400" b="0">
              <a:effectLst>
                <a:outerShdw blurRad="38100" dist="38100" dir="2700000" algn="tl">
                  <a:srgbClr val="000000"/>
                </a:outerShdw>
              </a:effectLst>
            </a:endParaRPr>
          </a:p>
        </p:txBody>
      </p:sp>
      <p:sp>
        <p:nvSpPr>
          <p:cNvPr id="418821" name="Rectangle 5"/>
          <p:cNvSpPr>
            <a:spLocks noChangeArrowheads="1"/>
          </p:cNvSpPr>
          <p:nvPr/>
        </p:nvSpPr>
        <p:spPr bwMode="auto">
          <a:xfrm>
            <a:off x="4538663" y="3841750"/>
            <a:ext cx="246062" cy="212725"/>
          </a:xfrm>
          <a:prstGeom prst="rect">
            <a:avLst/>
          </a:prstGeom>
          <a:noFill/>
          <a:ln w="9525">
            <a:noFill/>
            <a:miter lim="800000"/>
            <a:headEnd/>
            <a:tailEnd/>
          </a:ln>
        </p:spPr>
        <p:txBody>
          <a:bodyPr wrap="none" lIns="0" tIns="0" rIns="0" bIns="0">
            <a:spAutoFit/>
          </a:bodyPr>
          <a:lstStyle/>
          <a:p>
            <a:pPr algn="ctr"/>
            <a:r>
              <a:rPr lang="en-US" sz="1400">
                <a:effectLst>
                  <a:outerShdw blurRad="38100" dist="38100" dir="2700000" algn="tl">
                    <a:srgbClr val="000000"/>
                  </a:outerShdw>
                </a:effectLst>
              </a:rPr>
              <a:t> 24</a:t>
            </a:r>
            <a:endParaRPr lang="en-US" sz="1400" b="0">
              <a:effectLst>
                <a:outerShdw blurRad="38100" dist="38100" dir="2700000" algn="tl">
                  <a:srgbClr val="000000"/>
                </a:outerShdw>
              </a:effectLst>
            </a:endParaRPr>
          </a:p>
        </p:txBody>
      </p:sp>
      <p:sp>
        <p:nvSpPr>
          <p:cNvPr id="418822" name="Rectangle 6"/>
          <p:cNvSpPr>
            <a:spLocks noChangeArrowheads="1"/>
          </p:cNvSpPr>
          <p:nvPr/>
        </p:nvSpPr>
        <p:spPr bwMode="auto">
          <a:xfrm>
            <a:off x="8037513" y="3883025"/>
            <a:ext cx="246062" cy="212725"/>
          </a:xfrm>
          <a:prstGeom prst="rect">
            <a:avLst/>
          </a:prstGeom>
          <a:noFill/>
          <a:ln w="9525">
            <a:noFill/>
            <a:miter lim="800000"/>
            <a:headEnd/>
            <a:tailEnd/>
          </a:ln>
        </p:spPr>
        <p:txBody>
          <a:bodyPr wrap="none" lIns="0" tIns="0" rIns="0" bIns="0">
            <a:spAutoFit/>
          </a:bodyPr>
          <a:lstStyle/>
          <a:p>
            <a:pPr algn="ctr"/>
            <a:r>
              <a:rPr lang="en-US" sz="1400">
                <a:effectLst>
                  <a:outerShdw blurRad="38100" dist="38100" dir="2700000" algn="tl">
                    <a:srgbClr val="000000"/>
                  </a:outerShdw>
                </a:effectLst>
              </a:rPr>
              <a:t> 52</a:t>
            </a:r>
            <a:endParaRPr lang="en-US" sz="1400" b="0">
              <a:effectLst>
                <a:outerShdw blurRad="38100" dist="38100" dir="2700000" algn="tl">
                  <a:srgbClr val="000000"/>
                </a:outerShdw>
              </a:effectLst>
            </a:endParaRPr>
          </a:p>
        </p:txBody>
      </p:sp>
      <p:sp>
        <p:nvSpPr>
          <p:cNvPr id="418823" name="Rectangle 7"/>
          <p:cNvSpPr>
            <a:spLocks noChangeArrowheads="1"/>
          </p:cNvSpPr>
          <p:nvPr/>
        </p:nvSpPr>
        <p:spPr bwMode="auto">
          <a:xfrm>
            <a:off x="5299075" y="1724025"/>
            <a:ext cx="1490663" cy="425450"/>
          </a:xfrm>
          <a:prstGeom prst="rect">
            <a:avLst/>
          </a:prstGeom>
          <a:noFill/>
          <a:ln w="9525">
            <a:noFill/>
            <a:miter lim="800000"/>
            <a:headEnd/>
            <a:tailEnd/>
          </a:ln>
        </p:spPr>
        <p:txBody>
          <a:bodyPr wrap="none" lIns="0" tIns="0" rIns="0" bIns="0">
            <a:spAutoFit/>
          </a:bodyPr>
          <a:lstStyle/>
          <a:p>
            <a:pPr algn="ctr"/>
            <a:r>
              <a:rPr lang="en-US" sz="1400">
                <a:effectLst>
                  <a:outerShdw blurRad="38100" dist="38100" dir="2700000" algn="tl">
                    <a:srgbClr val="000000"/>
                  </a:outerShdw>
                </a:effectLst>
              </a:rPr>
              <a:t>NONTREATMENT</a:t>
            </a:r>
          </a:p>
          <a:p>
            <a:pPr algn="ctr"/>
            <a:r>
              <a:rPr lang="en-US" sz="1400">
                <a:effectLst>
                  <a:outerShdw blurRad="38100" dist="38100" dir="2700000" algn="tl">
                    <a:srgbClr val="000000"/>
                  </a:outerShdw>
                </a:effectLst>
              </a:rPr>
              <a:t>FOLLOW-UP</a:t>
            </a:r>
          </a:p>
        </p:txBody>
      </p:sp>
      <p:sp>
        <p:nvSpPr>
          <p:cNvPr id="418824" name="Rectangle 8"/>
          <p:cNvSpPr>
            <a:spLocks noChangeArrowheads="1"/>
          </p:cNvSpPr>
          <p:nvPr/>
        </p:nvSpPr>
        <p:spPr bwMode="auto">
          <a:xfrm>
            <a:off x="2997200" y="1724025"/>
            <a:ext cx="1401763" cy="425450"/>
          </a:xfrm>
          <a:prstGeom prst="rect">
            <a:avLst/>
          </a:prstGeom>
          <a:noFill/>
          <a:ln w="9525">
            <a:noFill/>
            <a:miter lim="800000"/>
            <a:headEnd/>
            <a:tailEnd/>
          </a:ln>
        </p:spPr>
        <p:txBody>
          <a:bodyPr wrap="none" lIns="0" tIns="0" rIns="0" bIns="0">
            <a:spAutoFit/>
          </a:bodyPr>
          <a:lstStyle/>
          <a:p>
            <a:pPr algn="ctr"/>
            <a:r>
              <a:rPr lang="en-US" sz="1400">
                <a:effectLst>
                  <a:outerShdw blurRad="38100" dist="38100" dir="2700000" algn="tl">
                    <a:srgbClr val="000000"/>
                  </a:outerShdw>
                </a:effectLst>
              </a:rPr>
              <a:t>DOUBLE-BLIND </a:t>
            </a:r>
            <a:br>
              <a:rPr lang="en-US" sz="1400">
                <a:effectLst>
                  <a:outerShdw blurRad="38100" dist="38100" dir="2700000" algn="tl">
                    <a:srgbClr val="000000"/>
                  </a:outerShdw>
                </a:effectLst>
              </a:rPr>
            </a:br>
            <a:endParaRPr lang="en-US" sz="1400" b="0">
              <a:effectLst>
                <a:outerShdw blurRad="38100" dist="38100" dir="2700000" algn="tl">
                  <a:srgbClr val="000000"/>
                </a:outerShdw>
              </a:effectLst>
            </a:endParaRPr>
          </a:p>
        </p:txBody>
      </p:sp>
      <p:sp>
        <p:nvSpPr>
          <p:cNvPr id="418825" name="Rectangle 9"/>
          <p:cNvSpPr>
            <a:spLocks noChangeArrowheads="1"/>
          </p:cNvSpPr>
          <p:nvPr/>
        </p:nvSpPr>
        <p:spPr bwMode="auto">
          <a:xfrm>
            <a:off x="688975" y="1724025"/>
            <a:ext cx="1822450" cy="212725"/>
          </a:xfrm>
          <a:prstGeom prst="rect">
            <a:avLst/>
          </a:prstGeom>
          <a:noFill/>
          <a:ln w="9525">
            <a:noFill/>
            <a:miter lim="800000"/>
            <a:headEnd/>
            <a:tailEnd/>
          </a:ln>
        </p:spPr>
        <p:txBody>
          <a:bodyPr lIns="0" tIns="0" rIns="0" bIns="0">
            <a:spAutoFit/>
          </a:bodyPr>
          <a:lstStyle/>
          <a:p>
            <a:pPr algn="ctr"/>
            <a:r>
              <a:rPr lang="en-US" sz="1400">
                <a:effectLst>
                  <a:outerShdw blurRad="38100" dist="38100" dir="2700000" algn="tl">
                    <a:srgbClr val="000000"/>
                  </a:outerShdw>
                </a:effectLst>
              </a:rPr>
              <a:t>OPEN-LABEL</a:t>
            </a:r>
          </a:p>
        </p:txBody>
      </p:sp>
      <p:sp>
        <p:nvSpPr>
          <p:cNvPr id="418826" name="Rectangle 10"/>
          <p:cNvSpPr>
            <a:spLocks noChangeArrowheads="1"/>
          </p:cNvSpPr>
          <p:nvPr/>
        </p:nvSpPr>
        <p:spPr bwMode="auto">
          <a:xfrm>
            <a:off x="2781300" y="4341813"/>
            <a:ext cx="4948238" cy="574675"/>
          </a:xfrm>
          <a:prstGeom prst="rect">
            <a:avLst/>
          </a:prstGeom>
          <a:noFill/>
          <a:ln w="9525">
            <a:noFill/>
            <a:miter lim="800000"/>
            <a:headEnd/>
            <a:tailEnd/>
          </a:ln>
          <a:effectLst/>
        </p:spPr>
        <p:txBody>
          <a:bodyPr>
            <a:spAutoFit/>
          </a:bodyPr>
          <a:lstStyle/>
          <a:p>
            <a:pPr marL="174625" indent="-174625">
              <a:lnSpc>
                <a:spcPct val="90000"/>
              </a:lnSpc>
              <a:spcBef>
                <a:spcPct val="20000"/>
              </a:spcBef>
              <a:buClr>
                <a:srgbClr val="0099CC"/>
              </a:buClr>
              <a:buFont typeface="Times New Roman" pitchFamily="18" charset="0"/>
              <a:buNone/>
            </a:pPr>
            <a:r>
              <a:rPr lang="en-GB" sz="1800">
                <a:solidFill>
                  <a:schemeClr val="tx2"/>
                </a:solidFill>
                <a:effectLst>
                  <a:outerShdw blurRad="38100" dist="38100" dir="2700000" algn="tl">
                    <a:srgbClr val="000000"/>
                  </a:outerShdw>
                </a:effectLst>
              </a:rPr>
              <a:t>Primary Endpoint:</a:t>
            </a:r>
          </a:p>
          <a:p>
            <a:pPr marL="174625" indent="-174625">
              <a:lnSpc>
                <a:spcPct val="90000"/>
              </a:lnSpc>
              <a:spcBef>
                <a:spcPct val="20000"/>
              </a:spcBef>
              <a:buClr>
                <a:schemeClr val="tx2"/>
              </a:buClr>
              <a:buFont typeface="Wingdings" pitchFamily="2" charset="2"/>
              <a:buNone/>
            </a:pPr>
            <a:r>
              <a:rPr lang="en-GB" sz="1400" b="0">
                <a:effectLst>
                  <a:outerShdw blurRad="38100" dist="38100" dir="2700000" algn="tl">
                    <a:srgbClr val="000000"/>
                  </a:outerShdw>
                </a:effectLst>
              </a:rPr>
              <a:t>CO-confirmed continuous abstinence rate wk </a:t>
            </a:r>
            <a:r>
              <a:rPr lang="en-GB" sz="1400">
                <a:solidFill>
                  <a:schemeClr val="tx2"/>
                </a:solidFill>
                <a:effectLst>
                  <a:outerShdw blurRad="38100" dist="38100" dir="2700000" algn="tl">
                    <a:srgbClr val="000000"/>
                  </a:outerShdw>
                </a:effectLst>
              </a:rPr>
              <a:t>13–24</a:t>
            </a:r>
          </a:p>
        </p:txBody>
      </p:sp>
      <p:sp>
        <p:nvSpPr>
          <p:cNvPr id="418827" name="Line 11"/>
          <p:cNvSpPr>
            <a:spLocks noChangeShapeType="1"/>
          </p:cNvSpPr>
          <p:nvPr/>
        </p:nvSpPr>
        <p:spPr bwMode="auto">
          <a:xfrm flipV="1">
            <a:off x="2819400" y="2393950"/>
            <a:ext cx="0" cy="542925"/>
          </a:xfrm>
          <a:prstGeom prst="line">
            <a:avLst/>
          </a:prstGeom>
          <a:noFill/>
          <a:ln w="28575">
            <a:solidFill>
              <a:schemeClr val="accent2"/>
            </a:solidFill>
            <a:round/>
            <a:headEnd/>
            <a:tailEnd/>
          </a:ln>
        </p:spPr>
        <p:txBody>
          <a:bodyPr/>
          <a:lstStyle/>
          <a:p>
            <a:endParaRPr lang="en-US"/>
          </a:p>
        </p:txBody>
      </p:sp>
      <p:sp>
        <p:nvSpPr>
          <p:cNvPr id="418828" name="Rectangle 12"/>
          <p:cNvSpPr>
            <a:spLocks noChangeArrowheads="1"/>
          </p:cNvSpPr>
          <p:nvPr/>
        </p:nvSpPr>
        <p:spPr bwMode="auto">
          <a:xfrm>
            <a:off x="739775" y="2554288"/>
            <a:ext cx="1674813" cy="192087"/>
          </a:xfrm>
          <a:prstGeom prst="rect">
            <a:avLst/>
          </a:prstGeom>
          <a:noFill/>
          <a:ln w="9525" algn="ctr">
            <a:noFill/>
            <a:miter lim="800000"/>
            <a:headEnd/>
            <a:tailEnd/>
          </a:ln>
          <a:effectLst/>
        </p:spPr>
        <p:txBody>
          <a:bodyPr wrap="none" lIns="0" tIns="0" rIns="0" bIns="0">
            <a:spAutoFit/>
          </a:bodyPr>
          <a:lstStyle/>
          <a:p>
            <a:pPr algn="ctr">
              <a:lnSpc>
                <a:spcPct val="90000"/>
              </a:lnSpc>
            </a:pPr>
            <a:r>
              <a:rPr lang="en-US" sz="1400">
                <a:effectLst>
                  <a:outerShdw blurRad="38100" dist="38100" dir="2700000" algn="tl">
                    <a:srgbClr val="000000"/>
                  </a:outerShdw>
                </a:effectLst>
              </a:rPr>
              <a:t>Varenicline 1mg bid</a:t>
            </a:r>
          </a:p>
        </p:txBody>
      </p:sp>
      <p:sp>
        <p:nvSpPr>
          <p:cNvPr id="418829" name="Rectangle 13"/>
          <p:cNvSpPr>
            <a:spLocks noChangeArrowheads="1"/>
          </p:cNvSpPr>
          <p:nvPr/>
        </p:nvSpPr>
        <p:spPr bwMode="auto">
          <a:xfrm>
            <a:off x="2887663" y="2481263"/>
            <a:ext cx="1920875" cy="220662"/>
          </a:xfrm>
          <a:prstGeom prst="rect">
            <a:avLst/>
          </a:prstGeom>
          <a:noFill/>
          <a:ln w="9525">
            <a:noFill/>
            <a:miter lim="800000"/>
            <a:headEnd/>
            <a:tailEnd/>
          </a:ln>
        </p:spPr>
        <p:txBody>
          <a:bodyPr wrap="none" lIns="0" tIns="0" rIns="0" bIns="0">
            <a:spAutoFit/>
          </a:bodyPr>
          <a:lstStyle/>
          <a:p>
            <a:pPr>
              <a:lnSpc>
                <a:spcPct val="90000"/>
              </a:lnSpc>
            </a:pPr>
            <a:r>
              <a:rPr lang="en-US" sz="1600">
                <a:solidFill>
                  <a:schemeClr val="accent2"/>
                </a:solidFill>
                <a:effectLst>
                  <a:outerShdw blurRad="38100" dist="38100" dir="2700000" algn="tl">
                    <a:srgbClr val="000000"/>
                  </a:outerShdw>
                </a:effectLst>
              </a:rPr>
              <a:t>Varenicline 1mg bid</a:t>
            </a:r>
          </a:p>
        </p:txBody>
      </p:sp>
      <p:sp>
        <p:nvSpPr>
          <p:cNvPr id="418830" name="Rectangle 14"/>
          <p:cNvSpPr>
            <a:spLocks noChangeArrowheads="1"/>
          </p:cNvSpPr>
          <p:nvPr/>
        </p:nvSpPr>
        <p:spPr bwMode="auto">
          <a:xfrm>
            <a:off x="2901950" y="3536950"/>
            <a:ext cx="777875" cy="244475"/>
          </a:xfrm>
          <a:prstGeom prst="rect">
            <a:avLst/>
          </a:prstGeom>
          <a:noFill/>
          <a:ln w="9525">
            <a:noFill/>
            <a:miter lim="800000"/>
            <a:headEnd/>
            <a:tailEnd/>
          </a:ln>
        </p:spPr>
        <p:txBody>
          <a:bodyPr wrap="none" lIns="0" tIns="0" rIns="0" bIns="0">
            <a:spAutoFit/>
          </a:bodyPr>
          <a:lstStyle/>
          <a:p>
            <a:r>
              <a:rPr lang="en-US" sz="1600">
                <a:solidFill>
                  <a:schemeClr val="hlink"/>
                </a:solidFill>
                <a:effectLst>
                  <a:outerShdw blurRad="38100" dist="38100" dir="2700000" algn="tl">
                    <a:srgbClr val="000000"/>
                  </a:outerShdw>
                </a:effectLst>
              </a:rPr>
              <a:t>Placebo</a:t>
            </a:r>
          </a:p>
        </p:txBody>
      </p:sp>
      <p:sp>
        <p:nvSpPr>
          <p:cNvPr id="418831" name="Line 15"/>
          <p:cNvSpPr>
            <a:spLocks noChangeShapeType="1"/>
          </p:cNvSpPr>
          <p:nvPr/>
        </p:nvSpPr>
        <p:spPr bwMode="auto">
          <a:xfrm>
            <a:off x="4727575" y="3492500"/>
            <a:ext cx="3656013" cy="1588"/>
          </a:xfrm>
          <a:prstGeom prst="line">
            <a:avLst/>
          </a:prstGeom>
          <a:noFill/>
          <a:ln w="28575">
            <a:solidFill>
              <a:schemeClr val="hlink"/>
            </a:solidFill>
            <a:prstDash val="sysDot"/>
            <a:round/>
            <a:headEnd/>
            <a:tailEnd/>
          </a:ln>
          <a:effectLst/>
        </p:spPr>
        <p:txBody>
          <a:bodyPr/>
          <a:lstStyle/>
          <a:p>
            <a:endParaRPr lang="en-US"/>
          </a:p>
        </p:txBody>
      </p:sp>
      <p:sp>
        <p:nvSpPr>
          <p:cNvPr id="418832" name="Line 16"/>
          <p:cNvSpPr>
            <a:spLocks noChangeShapeType="1"/>
          </p:cNvSpPr>
          <p:nvPr/>
        </p:nvSpPr>
        <p:spPr bwMode="auto">
          <a:xfrm flipV="1">
            <a:off x="2809875" y="3478213"/>
            <a:ext cx="2003425" cy="14287"/>
          </a:xfrm>
          <a:prstGeom prst="line">
            <a:avLst/>
          </a:prstGeom>
          <a:noFill/>
          <a:ln w="28575">
            <a:solidFill>
              <a:schemeClr val="hlink"/>
            </a:solidFill>
            <a:prstDash val="dash"/>
            <a:round/>
            <a:headEnd/>
            <a:tailEnd/>
          </a:ln>
          <a:effectLst/>
        </p:spPr>
        <p:txBody>
          <a:bodyPr/>
          <a:lstStyle/>
          <a:p>
            <a:endParaRPr lang="en-US"/>
          </a:p>
        </p:txBody>
      </p:sp>
      <p:sp>
        <p:nvSpPr>
          <p:cNvPr id="418833" name="Line 17"/>
          <p:cNvSpPr>
            <a:spLocks noChangeShapeType="1"/>
          </p:cNvSpPr>
          <p:nvPr/>
        </p:nvSpPr>
        <p:spPr bwMode="auto">
          <a:xfrm>
            <a:off x="4727575" y="2393950"/>
            <a:ext cx="3619500" cy="0"/>
          </a:xfrm>
          <a:prstGeom prst="line">
            <a:avLst/>
          </a:prstGeom>
          <a:noFill/>
          <a:ln w="28575">
            <a:solidFill>
              <a:schemeClr val="accent2"/>
            </a:solidFill>
            <a:prstDash val="sysDot"/>
            <a:round/>
            <a:headEnd/>
            <a:tailEnd/>
          </a:ln>
          <a:effectLst/>
        </p:spPr>
        <p:txBody>
          <a:bodyPr/>
          <a:lstStyle/>
          <a:p>
            <a:endParaRPr lang="en-US"/>
          </a:p>
        </p:txBody>
      </p:sp>
      <p:sp>
        <p:nvSpPr>
          <p:cNvPr id="418834" name="Line 18"/>
          <p:cNvSpPr>
            <a:spLocks noChangeShapeType="1"/>
          </p:cNvSpPr>
          <p:nvPr/>
        </p:nvSpPr>
        <p:spPr bwMode="auto">
          <a:xfrm flipV="1">
            <a:off x="2809875" y="2393950"/>
            <a:ext cx="1943100" cy="0"/>
          </a:xfrm>
          <a:prstGeom prst="line">
            <a:avLst/>
          </a:prstGeom>
          <a:noFill/>
          <a:ln w="28575">
            <a:solidFill>
              <a:schemeClr val="accent2"/>
            </a:solidFill>
            <a:round/>
            <a:headEnd/>
            <a:tailEnd/>
          </a:ln>
          <a:effectLst/>
        </p:spPr>
        <p:txBody>
          <a:bodyPr/>
          <a:lstStyle/>
          <a:p>
            <a:endParaRPr lang="en-US"/>
          </a:p>
        </p:txBody>
      </p:sp>
      <p:sp>
        <p:nvSpPr>
          <p:cNvPr id="418835" name="Line 19"/>
          <p:cNvSpPr>
            <a:spLocks noChangeShapeType="1"/>
          </p:cNvSpPr>
          <p:nvPr/>
        </p:nvSpPr>
        <p:spPr bwMode="auto">
          <a:xfrm flipV="1">
            <a:off x="2819400" y="2949575"/>
            <a:ext cx="0" cy="542925"/>
          </a:xfrm>
          <a:prstGeom prst="line">
            <a:avLst/>
          </a:prstGeom>
          <a:noFill/>
          <a:ln w="28575">
            <a:solidFill>
              <a:schemeClr val="hlink"/>
            </a:solidFill>
            <a:round/>
            <a:headEnd/>
            <a:tailEnd/>
          </a:ln>
        </p:spPr>
        <p:txBody>
          <a:bodyPr/>
          <a:lstStyle/>
          <a:p>
            <a:endParaRPr lang="en-US"/>
          </a:p>
        </p:txBody>
      </p:sp>
      <p:sp>
        <p:nvSpPr>
          <p:cNvPr id="418836" name="Line 20"/>
          <p:cNvSpPr>
            <a:spLocks noChangeShapeType="1"/>
          </p:cNvSpPr>
          <p:nvPr/>
        </p:nvSpPr>
        <p:spPr bwMode="auto">
          <a:xfrm flipH="1">
            <a:off x="681038" y="2930525"/>
            <a:ext cx="2141537" cy="0"/>
          </a:xfrm>
          <a:prstGeom prst="line">
            <a:avLst/>
          </a:prstGeom>
          <a:noFill/>
          <a:ln w="28575">
            <a:solidFill>
              <a:schemeClr val="accent2"/>
            </a:solidFill>
            <a:round/>
            <a:headEnd/>
            <a:tailEnd/>
          </a:ln>
          <a:effectLst/>
        </p:spPr>
        <p:txBody>
          <a:bodyPr wrap="none"/>
          <a:lstStyle/>
          <a:p>
            <a:endParaRPr lang="en-US"/>
          </a:p>
        </p:txBody>
      </p:sp>
      <p:sp>
        <p:nvSpPr>
          <p:cNvPr id="418837" name="Rectangle 21"/>
          <p:cNvSpPr>
            <a:spLocks noChangeArrowheads="1"/>
          </p:cNvSpPr>
          <p:nvPr/>
        </p:nvSpPr>
        <p:spPr bwMode="auto">
          <a:xfrm>
            <a:off x="2855913" y="4106863"/>
            <a:ext cx="1920875" cy="225425"/>
          </a:xfrm>
          <a:prstGeom prst="rect">
            <a:avLst/>
          </a:prstGeom>
          <a:solidFill>
            <a:schemeClr val="tx2"/>
          </a:solidFill>
          <a:ln w="9525">
            <a:solidFill>
              <a:schemeClr val="tx2"/>
            </a:solidFill>
            <a:miter lim="800000"/>
            <a:headEnd/>
            <a:tailEnd/>
          </a:ln>
          <a:effectLst/>
        </p:spPr>
        <p:txBody>
          <a:bodyPr wrap="none" anchor="ctr"/>
          <a:lstStyle/>
          <a:p>
            <a:endParaRPr lang="en-US"/>
          </a:p>
        </p:txBody>
      </p:sp>
      <p:sp>
        <p:nvSpPr>
          <p:cNvPr id="418838" name="Rectangle 22"/>
          <p:cNvSpPr>
            <a:spLocks noChangeArrowheads="1"/>
          </p:cNvSpPr>
          <p:nvPr/>
        </p:nvSpPr>
        <p:spPr bwMode="auto">
          <a:xfrm>
            <a:off x="2887663" y="4991100"/>
            <a:ext cx="5310187" cy="211138"/>
          </a:xfrm>
          <a:prstGeom prst="rect">
            <a:avLst/>
          </a:prstGeom>
          <a:solidFill>
            <a:schemeClr val="folHlink"/>
          </a:solidFill>
          <a:ln w="9525">
            <a:solidFill>
              <a:schemeClr val="folHlink"/>
            </a:solidFill>
            <a:miter lim="800000"/>
            <a:headEnd/>
            <a:tailEnd/>
          </a:ln>
          <a:effectLst/>
        </p:spPr>
        <p:txBody>
          <a:bodyPr wrap="none" anchor="ctr"/>
          <a:lstStyle/>
          <a:p>
            <a:endParaRPr lang="en-US"/>
          </a:p>
        </p:txBody>
      </p:sp>
      <p:sp>
        <p:nvSpPr>
          <p:cNvPr id="418839" name="Rectangle 23"/>
          <p:cNvSpPr>
            <a:spLocks noChangeArrowheads="1"/>
          </p:cNvSpPr>
          <p:nvPr/>
        </p:nvSpPr>
        <p:spPr bwMode="auto">
          <a:xfrm>
            <a:off x="2935288" y="3840163"/>
            <a:ext cx="311150" cy="212725"/>
          </a:xfrm>
          <a:prstGeom prst="rect">
            <a:avLst/>
          </a:prstGeom>
          <a:noFill/>
          <a:ln w="9525">
            <a:noFill/>
            <a:miter lim="800000"/>
            <a:headEnd/>
            <a:tailEnd/>
          </a:ln>
        </p:spPr>
        <p:txBody>
          <a:bodyPr lIns="0" tIns="0" rIns="0" bIns="0">
            <a:spAutoFit/>
          </a:bodyPr>
          <a:lstStyle/>
          <a:p>
            <a:pPr algn="ctr"/>
            <a:r>
              <a:rPr lang="en-US" sz="1400">
                <a:effectLst>
                  <a:outerShdw blurRad="38100" dist="38100" dir="2700000" algn="tl">
                    <a:srgbClr val="000000"/>
                  </a:outerShdw>
                </a:effectLst>
              </a:rPr>
              <a:t> </a:t>
            </a:r>
            <a:endParaRPr lang="en-US" sz="1400" b="0">
              <a:effectLst>
                <a:outerShdw blurRad="38100" dist="38100" dir="2700000" algn="tl">
                  <a:srgbClr val="000000"/>
                </a:outerShdw>
              </a:effectLst>
            </a:endParaRPr>
          </a:p>
        </p:txBody>
      </p:sp>
      <p:sp>
        <p:nvSpPr>
          <p:cNvPr id="418840" name="Line 24"/>
          <p:cNvSpPr>
            <a:spLocks noChangeShapeType="1"/>
          </p:cNvSpPr>
          <p:nvPr/>
        </p:nvSpPr>
        <p:spPr bwMode="auto">
          <a:xfrm flipV="1">
            <a:off x="2227263" y="3038475"/>
            <a:ext cx="442912" cy="338138"/>
          </a:xfrm>
          <a:prstGeom prst="line">
            <a:avLst/>
          </a:prstGeom>
          <a:noFill/>
          <a:ln w="34925">
            <a:solidFill>
              <a:schemeClr val="tx1"/>
            </a:solidFill>
            <a:round/>
            <a:headEnd/>
            <a:tailEnd type="triangle" w="med" len="med"/>
          </a:ln>
          <a:effectLst/>
        </p:spPr>
        <p:txBody>
          <a:bodyPr wrap="none"/>
          <a:lstStyle/>
          <a:p>
            <a:endParaRPr lang="en-US"/>
          </a:p>
        </p:txBody>
      </p:sp>
      <p:sp>
        <p:nvSpPr>
          <p:cNvPr id="418841" name="Rectangle 25"/>
          <p:cNvSpPr>
            <a:spLocks noChangeArrowheads="1"/>
          </p:cNvSpPr>
          <p:nvPr/>
        </p:nvSpPr>
        <p:spPr bwMode="auto">
          <a:xfrm>
            <a:off x="482600" y="3443288"/>
            <a:ext cx="1724025" cy="192087"/>
          </a:xfrm>
          <a:prstGeom prst="rect">
            <a:avLst/>
          </a:prstGeom>
          <a:noFill/>
          <a:ln w="9525" algn="ctr">
            <a:noFill/>
            <a:miter lim="800000"/>
            <a:headEnd/>
            <a:tailEnd/>
          </a:ln>
          <a:effectLst/>
        </p:spPr>
        <p:txBody>
          <a:bodyPr wrap="none" lIns="0" tIns="0" rIns="0" bIns="0">
            <a:spAutoFit/>
          </a:bodyPr>
          <a:lstStyle/>
          <a:p>
            <a:pPr algn="ctr">
              <a:lnSpc>
                <a:spcPct val="90000"/>
              </a:lnSpc>
            </a:pPr>
            <a:r>
              <a:rPr lang="en-US" sz="1400">
                <a:effectLst>
                  <a:outerShdw blurRad="38100" dist="38100" dir="2700000" algn="tl">
                    <a:srgbClr val="000000"/>
                  </a:outerShdw>
                </a:effectLst>
              </a:rPr>
              <a:t>Quitters randomized</a:t>
            </a:r>
          </a:p>
        </p:txBody>
      </p:sp>
      <p:sp>
        <p:nvSpPr>
          <p:cNvPr id="418842" name="Text Box 26"/>
          <p:cNvSpPr txBox="1">
            <a:spLocks noChangeArrowheads="1"/>
          </p:cNvSpPr>
          <p:nvPr/>
        </p:nvSpPr>
        <p:spPr bwMode="auto">
          <a:xfrm>
            <a:off x="1301750" y="2709863"/>
            <a:ext cx="666750" cy="228600"/>
          </a:xfrm>
          <a:prstGeom prst="rect">
            <a:avLst/>
          </a:prstGeom>
          <a:noFill/>
          <a:ln w="9525">
            <a:noFill/>
            <a:miter lim="800000"/>
            <a:headEnd/>
            <a:tailEnd/>
          </a:ln>
          <a:effectLst/>
        </p:spPr>
        <p:txBody>
          <a:bodyPr wrap="none">
            <a:spAutoFit/>
          </a:bodyPr>
          <a:lstStyle/>
          <a:p>
            <a:pPr algn="r"/>
            <a:r>
              <a:rPr lang="en-US" sz="900" b="0">
                <a:effectLst/>
              </a:rPr>
              <a:t>12 weeks</a:t>
            </a:r>
          </a:p>
        </p:txBody>
      </p:sp>
      <p:sp>
        <p:nvSpPr>
          <p:cNvPr id="418843" name="Rectangle 27"/>
          <p:cNvSpPr>
            <a:spLocks noGrp="1" noChangeArrowheads="1"/>
          </p:cNvSpPr>
          <p:nvPr>
            <p:ph type="title"/>
          </p:nvPr>
        </p:nvSpPr>
        <p:spPr>
          <a:xfrm>
            <a:off x="-165100" y="211138"/>
            <a:ext cx="9474200" cy="1117600"/>
          </a:xfrm>
          <a:ln/>
        </p:spPr>
        <p:txBody>
          <a:bodyPr/>
          <a:lstStyle/>
          <a:p>
            <a:r>
              <a:rPr lang="en-US"/>
              <a:t>Maintenance of Abstinence</a:t>
            </a:r>
            <a:br>
              <a:rPr lang="en-US"/>
            </a:br>
            <a:r>
              <a:rPr lang="en-US" sz="3000">
                <a:solidFill>
                  <a:schemeClr val="accent1"/>
                </a:solidFill>
              </a:rPr>
              <a:t>Study Design</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2010 MAYO FOUNDATION FOR MEDICAL EDUCATION AND RESEARCH.  ALL RIGHTS RESERVED</a:t>
            </a:r>
          </a:p>
        </p:txBody>
      </p:sp>
      <p:sp>
        <p:nvSpPr>
          <p:cNvPr id="420866" name="Rectangle 2"/>
          <p:cNvSpPr>
            <a:spLocks noGrp="1" noChangeArrowheads="1"/>
          </p:cNvSpPr>
          <p:nvPr>
            <p:ph type="title"/>
          </p:nvPr>
        </p:nvSpPr>
        <p:spPr>
          <a:xfrm>
            <a:off x="-165100" y="447675"/>
            <a:ext cx="9474200" cy="644525"/>
          </a:xfrm>
          <a:ln/>
        </p:spPr>
        <p:txBody>
          <a:bodyPr/>
          <a:lstStyle/>
          <a:p>
            <a:r>
              <a:rPr lang="en-US" sz="3500"/>
              <a:t>Varenicline Maintenance Study</a:t>
            </a:r>
          </a:p>
        </p:txBody>
      </p:sp>
      <p:pic>
        <p:nvPicPr>
          <p:cNvPr id="420867" name="Picture 3" descr="Figure 2"/>
          <p:cNvPicPr>
            <a:picLocks noChangeAspect="1" noChangeArrowheads="1"/>
          </p:cNvPicPr>
          <p:nvPr/>
        </p:nvPicPr>
        <p:blipFill>
          <a:blip r:embed="rId2" cstate="print"/>
          <a:srcRect/>
          <a:stretch>
            <a:fillRect/>
          </a:stretch>
        </p:blipFill>
        <p:spPr bwMode="auto">
          <a:xfrm>
            <a:off x="609600" y="1143000"/>
            <a:ext cx="7924800" cy="5146675"/>
          </a:xfrm>
          <a:prstGeom prst="rect">
            <a:avLst/>
          </a:prstGeom>
          <a:noFill/>
        </p:spPr>
      </p:pic>
      <p:sp>
        <p:nvSpPr>
          <p:cNvPr id="420868" name="Text Box 4"/>
          <p:cNvSpPr txBox="1">
            <a:spLocks noChangeArrowheads="1"/>
          </p:cNvSpPr>
          <p:nvPr/>
        </p:nvSpPr>
        <p:spPr bwMode="auto">
          <a:xfrm>
            <a:off x="457200" y="6248400"/>
            <a:ext cx="7620000" cy="396875"/>
          </a:xfrm>
          <a:prstGeom prst="rect">
            <a:avLst/>
          </a:prstGeom>
          <a:noFill/>
          <a:ln w="9525">
            <a:noFill/>
            <a:miter lim="800000"/>
            <a:headEnd/>
            <a:tailEnd/>
          </a:ln>
          <a:effectLst/>
        </p:spPr>
        <p:txBody>
          <a:bodyPr>
            <a:spAutoFit/>
          </a:bodyPr>
          <a:lstStyle/>
          <a:p>
            <a:pPr>
              <a:spcBef>
                <a:spcPct val="50000"/>
              </a:spcBef>
            </a:pPr>
            <a:r>
              <a:rPr lang="en-US" sz="2000">
                <a:solidFill>
                  <a:schemeClr val="accent1"/>
                </a:solidFill>
                <a:effectLst/>
              </a:rPr>
              <a:t>Tonstad, S., et. al.  JAMA; 296:64-71, 2006</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2010 MAYO FOUNDATION FOR MEDICAL EDUCATION AND RESEARCH.  ALL RIGHTS RESERVED</a:t>
            </a:r>
          </a:p>
        </p:txBody>
      </p:sp>
      <p:sp>
        <p:nvSpPr>
          <p:cNvPr id="425986" name="Rectangle 2"/>
          <p:cNvSpPr>
            <a:spLocks noGrp="1" noChangeArrowheads="1"/>
          </p:cNvSpPr>
          <p:nvPr>
            <p:ph type="title"/>
          </p:nvPr>
        </p:nvSpPr>
        <p:spPr>
          <a:ln/>
        </p:spPr>
        <p:txBody>
          <a:bodyPr/>
          <a:lstStyle/>
          <a:p>
            <a:r>
              <a:rPr lang="en-US"/>
              <a:t>Varenicline: FDA Warning</a:t>
            </a:r>
          </a:p>
        </p:txBody>
      </p:sp>
      <p:sp>
        <p:nvSpPr>
          <p:cNvPr id="425987" name="Rectangle 3"/>
          <p:cNvSpPr>
            <a:spLocks noGrp="1" noChangeArrowheads="1"/>
          </p:cNvSpPr>
          <p:nvPr>
            <p:ph type="body" idx="1"/>
          </p:nvPr>
        </p:nvSpPr>
        <p:spPr>
          <a:xfrm>
            <a:off x="685800" y="1371600"/>
            <a:ext cx="7772400" cy="5045075"/>
          </a:xfrm>
        </p:spPr>
        <p:txBody>
          <a:bodyPr/>
          <a:lstStyle/>
          <a:p>
            <a:pPr>
              <a:buFontTx/>
              <a:buNone/>
            </a:pPr>
            <a:r>
              <a:rPr lang="en-US" i="1"/>
              <a:t>“All patients being treated with Chantix should be observed for neuropsychiatric symptoms including changes in behavior, agitation, depressed mood, suicidal ideation, and suicidal behavior. These symptoms, as well as worsening of pre-existing psychiatric illness, have been reported in patients attempting to quit smoking while taking Chantix…</a:t>
            </a:r>
            <a:r>
              <a:rPr lang="en-US"/>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2010 MAYO FOUNDATION FOR MEDICAL EDUCATION AND RESEARCH.  ALL RIGHTS RESERVED</a:t>
            </a:r>
          </a:p>
        </p:txBody>
      </p:sp>
      <p:sp>
        <p:nvSpPr>
          <p:cNvPr id="477186" name="Rectangle 2"/>
          <p:cNvSpPr>
            <a:spLocks noGrp="1" noChangeArrowheads="1"/>
          </p:cNvSpPr>
          <p:nvPr>
            <p:ph type="title"/>
          </p:nvPr>
        </p:nvSpPr>
        <p:spPr>
          <a:xfrm>
            <a:off x="-165100" y="165100"/>
            <a:ext cx="9474200" cy="1209675"/>
          </a:xfrm>
          <a:ln/>
        </p:spPr>
        <p:txBody>
          <a:bodyPr/>
          <a:lstStyle/>
          <a:p>
            <a:r>
              <a:rPr lang="en-US"/>
              <a:t>52 Y/O Married Man With Back Pain</a:t>
            </a:r>
            <a:br>
              <a:rPr lang="en-US"/>
            </a:br>
            <a:r>
              <a:rPr lang="en-US"/>
              <a:t> </a:t>
            </a:r>
            <a:r>
              <a:rPr lang="en-US" sz="2800">
                <a:solidFill>
                  <a:schemeClr val="accent1"/>
                </a:solidFill>
              </a:rPr>
              <a:t>What phramcotherapy?</a:t>
            </a:r>
            <a:r>
              <a:rPr lang="en-US"/>
              <a:t> </a:t>
            </a:r>
          </a:p>
        </p:txBody>
      </p:sp>
      <p:sp>
        <p:nvSpPr>
          <p:cNvPr id="477187" name="Rectangle 3"/>
          <p:cNvSpPr>
            <a:spLocks noGrp="1" noChangeArrowheads="1"/>
          </p:cNvSpPr>
          <p:nvPr>
            <p:ph type="body" idx="1"/>
          </p:nvPr>
        </p:nvSpPr>
        <p:spPr/>
        <p:txBody>
          <a:bodyPr/>
          <a:lstStyle/>
          <a:p>
            <a:pPr>
              <a:buFontTx/>
              <a:buNone/>
            </a:pPr>
            <a:endParaRPr lang="en-US"/>
          </a:p>
          <a:p>
            <a:r>
              <a:rPr lang="en-US"/>
              <a:t>A. Bupropion + nicotine gum</a:t>
            </a:r>
          </a:p>
          <a:p>
            <a:r>
              <a:rPr lang="en-US"/>
              <a:t>B. 21 mg nicotine patch + nicotine inhaler</a:t>
            </a:r>
          </a:p>
          <a:p>
            <a:r>
              <a:rPr lang="en-US"/>
              <a:t>C. 2- 21 mg nicotine patches + nicotine inhaler.</a:t>
            </a:r>
          </a:p>
          <a:p>
            <a:r>
              <a:rPr lang="en-US"/>
              <a:t>D. Varenicline</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2010 MAYO FOUNDATION FOR MEDICAL EDUCATION AND RESEARCH.  ALL RIGHTS RESERVED</a:t>
            </a:r>
          </a:p>
        </p:txBody>
      </p:sp>
      <p:sp>
        <p:nvSpPr>
          <p:cNvPr id="427010" name="Rectangle 2"/>
          <p:cNvSpPr>
            <a:spLocks noGrp="1" noChangeArrowheads="1"/>
          </p:cNvSpPr>
          <p:nvPr>
            <p:ph type="title"/>
          </p:nvPr>
        </p:nvSpPr>
        <p:spPr>
          <a:ln/>
        </p:spPr>
        <p:txBody>
          <a:bodyPr/>
          <a:lstStyle/>
          <a:p>
            <a:r>
              <a:rPr lang="en-US" sz="2800"/>
              <a:t>Varenicline and Neuropsychiatric Symptoms</a:t>
            </a:r>
          </a:p>
        </p:txBody>
      </p:sp>
      <p:sp>
        <p:nvSpPr>
          <p:cNvPr id="427011" name="Rectangle 3"/>
          <p:cNvSpPr>
            <a:spLocks noGrp="1" noChangeArrowheads="1"/>
          </p:cNvSpPr>
          <p:nvPr>
            <p:ph type="body" idx="1"/>
          </p:nvPr>
        </p:nvSpPr>
        <p:spPr/>
        <p:txBody>
          <a:bodyPr/>
          <a:lstStyle/>
          <a:p>
            <a:r>
              <a:rPr lang="en-US" sz="2800"/>
              <a:t>Advise patients and family members that this has been observed</a:t>
            </a:r>
          </a:p>
          <a:p>
            <a:r>
              <a:rPr lang="en-US" sz="2800"/>
              <a:t>Ask patients and/or family to report any symptoms like this to you</a:t>
            </a:r>
          </a:p>
          <a:p>
            <a:r>
              <a:rPr lang="en-US" sz="2800"/>
              <a:t>Patients with serious psychiatric comorbidity were not included in clinical trials</a:t>
            </a:r>
          </a:p>
          <a:p>
            <a:r>
              <a:rPr lang="en-US" sz="2800"/>
              <a:t>No cause and effect relationship has been established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7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7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70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70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1"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2010 MAYO FOUNDATION FOR MEDICAL EDUCATION AND RESEARCH.  ALL RIGHTS RESERVED</a:t>
            </a:r>
          </a:p>
        </p:txBody>
      </p:sp>
      <p:sp>
        <p:nvSpPr>
          <p:cNvPr id="429058" name="Rectangle 2"/>
          <p:cNvSpPr>
            <a:spLocks noGrp="1" noChangeArrowheads="1"/>
          </p:cNvSpPr>
          <p:nvPr>
            <p:ph type="title"/>
          </p:nvPr>
        </p:nvSpPr>
        <p:spPr>
          <a:xfrm>
            <a:off x="-165100" y="225425"/>
            <a:ext cx="9474200" cy="1087438"/>
          </a:xfrm>
          <a:ln/>
        </p:spPr>
        <p:txBody>
          <a:bodyPr/>
          <a:lstStyle/>
          <a:p>
            <a:r>
              <a:rPr lang="en-US"/>
              <a:t>   Varenicline</a:t>
            </a:r>
            <a:br>
              <a:rPr lang="en-US"/>
            </a:br>
            <a:r>
              <a:rPr lang="en-US" sz="2800">
                <a:solidFill>
                  <a:schemeClr val="accent1"/>
                </a:solidFill>
              </a:rPr>
              <a:t>Summary</a:t>
            </a:r>
          </a:p>
        </p:txBody>
      </p:sp>
      <p:sp>
        <p:nvSpPr>
          <p:cNvPr id="429059" name="Rectangle 3"/>
          <p:cNvSpPr>
            <a:spLocks noGrp="1" noChangeArrowheads="1"/>
          </p:cNvSpPr>
          <p:nvPr>
            <p:ph type="body" idx="1"/>
          </p:nvPr>
        </p:nvSpPr>
        <p:spPr>
          <a:xfrm>
            <a:off x="228600" y="1676400"/>
            <a:ext cx="8458200" cy="4038600"/>
          </a:xfrm>
        </p:spPr>
        <p:txBody>
          <a:bodyPr/>
          <a:lstStyle/>
          <a:p>
            <a:pPr>
              <a:lnSpc>
                <a:spcPct val="95000"/>
              </a:lnSpc>
            </a:pPr>
            <a:r>
              <a:rPr lang="en-US" sz="2800"/>
              <a:t>First selective </a:t>
            </a:r>
            <a:r>
              <a:rPr lang="el-GR" sz="2800">
                <a:cs typeface="Arial" charset="0"/>
              </a:rPr>
              <a:t>α</a:t>
            </a:r>
            <a:r>
              <a:rPr lang="en-US" sz="2800">
                <a:cs typeface="Arial" charset="0"/>
              </a:rPr>
              <a:t>4B2 partial agonist</a:t>
            </a:r>
            <a:endParaRPr lang="el-GR" sz="2800">
              <a:cs typeface="Arial" charset="0"/>
            </a:endParaRPr>
          </a:p>
          <a:p>
            <a:pPr>
              <a:lnSpc>
                <a:spcPct val="95000"/>
              </a:lnSpc>
            </a:pPr>
            <a:r>
              <a:rPr lang="en-US" sz="2800"/>
              <a:t>Effective in initiating smoking abstinence and longer term use improves long term smoking abstinence</a:t>
            </a:r>
          </a:p>
          <a:p>
            <a:pPr>
              <a:lnSpc>
                <a:spcPct val="95000"/>
              </a:lnSpc>
            </a:pPr>
            <a:r>
              <a:rPr lang="en-US" sz="2800"/>
              <a:t>Nausea is a frequent but mild side effect</a:t>
            </a:r>
          </a:p>
          <a:p>
            <a:pPr>
              <a:lnSpc>
                <a:spcPct val="95000"/>
              </a:lnSpc>
            </a:pPr>
            <a:r>
              <a:rPr lang="en-US" sz="2800"/>
              <a:t>To date appears to be safe and effective</a:t>
            </a:r>
          </a:p>
          <a:p>
            <a:pPr>
              <a:lnSpc>
                <a:spcPct val="95000"/>
              </a:lnSpc>
            </a:pPr>
            <a:r>
              <a:rPr lang="en-US" sz="2800"/>
              <a:t>First line pharmacotherapy</a:t>
            </a:r>
          </a:p>
          <a:p>
            <a:pPr>
              <a:lnSpc>
                <a:spcPct val="95000"/>
              </a:lnSpc>
            </a:pPr>
            <a:r>
              <a:rPr lang="en-US" sz="2800"/>
              <a:t>Possible combination use- bupropion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9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9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90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90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90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90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59"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2010 MAYO FOUNDATION FOR MEDICAL EDUCATION AND RESEARCH.  ALL RIGHTS RESERVED</a:t>
            </a:r>
          </a:p>
        </p:txBody>
      </p:sp>
      <p:sp>
        <p:nvSpPr>
          <p:cNvPr id="430082" name="Rectangle 2"/>
          <p:cNvSpPr>
            <a:spLocks noGrp="1" noChangeArrowheads="1"/>
          </p:cNvSpPr>
          <p:nvPr>
            <p:ph type="title"/>
          </p:nvPr>
        </p:nvSpPr>
        <p:spPr>
          <a:xfrm>
            <a:off x="-165100" y="165100"/>
            <a:ext cx="9474200" cy="1209675"/>
          </a:xfrm>
          <a:ln/>
        </p:spPr>
        <p:txBody>
          <a:bodyPr/>
          <a:lstStyle/>
          <a:p>
            <a:r>
              <a:rPr lang="en-US"/>
              <a:t>Triple Pharmacotherapy In Medically Ill Smokers </a:t>
            </a:r>
          </a:p>
        </p:txBody>
      </p:sp>
      <p:sp>
        <p:nvSpPr>
          <p:cNvPr id="430083" name="Rectangle 3"/>
          <p:cNvSpPr>
            <a:spLocks noGrp="1" noChangeArrowheads="1"/>
          </p:cNvSpPr>
          <p:nvPr>
            <p:ph type="body" idx="1"/>
          </p:nvPr>
        </p:nvSpPr>
        <p:spPr>
          <a:xfrm>
            <a:off x="685800" y="1447800"/>
            <a:ext cx="7772400" cy="4968875"/>
          </a:xfrm>
        </p:spPr>
        <p:txBody>
          <a:bodyPr/>
          <a:lstStyle/>
          <a:p>
            <a:r>
              <a:rPr lang="en-US" sz="3100"/>
              <a:t>RCT nicotine patch (10 wks) vs nicotine patch + bupropion + nicotine inhaler (flexible duration)</a:t>
            </a:r>
          </a:p>
          <a:p>
            <a:r>
              <a:rPr lang="en-US" sz="3100"/>
              <a:t>Mean medication use: 35 d vs 89 d</a:t>
            </a:r>
          </a:p>
          <a:p>
            <a:r>
              <a:rPr lang="en-US" sz="3100"/>
              <a:t>Time to relapse: 23 d vs 65 d</a:t>
            </a:r>
          </a:p>
          <a:p>
            <a:r>
              <a:rPr lang="en-US" sz="3100"/>
              <a:t>AE generated discontinuance same in both groups</a:t>
            </a:r>
          </a:p>
          <a:p>
            <a:r>
              <a:rPr lang="en-US" sz="3100"/>
              <a:t>Smoking Abstinence at 6 months: 35% vs 19%</a:t>
            </a:r>
            <a:r>
              <a:rPr lang="en-US"/>
              <a:t> </a:t>
            </a:r>
          </a:p>
        </p:txBody>
      </p:sp>
      <p:sp>
        <p:nvSpPr>
          <p:cNvPr id="430084" name="Text Box 4"/>
          <p:cNvSpPr txBox="1">
            <a:spLocks noChangeArrowheads="1"/>
          </p:cNvSpPr>
          <p:nvPr/>
        </p:nvSpPr>
        <p:spPr bwMode="auto">
          <a:xfrm>
            <a:off x="136525" y="6172200"/>
            <a:ext cx="5033963" cy="336550"/>
          </a:xfrm>
          <a:prstGeom prst="rect">
            <a:avLst/>
          </a:prstGeom>
          <a:noFill/>
          <a:ln w="12700">
            <a:noFill/>
            <a:miter lim="800000"/>
            <a:headEnd/>
            <a:tailEnd type="none" w="lg" len="lg"/>
          </a:ln>
          <a:effectLst/>
        </p:spPr>
        <p:txBody>
          <a:bodyPr>
            <a:spAutoFit/>
          </a:bodyPr>
          <a:lstStyle/>
          <a:p>
            <a:r>
              <a:rPr lang="en-US" sz="1600">
                <a:solidFill>
                  <a:schemeClr val="accent1"/>
                </a:solidFill>
                <a:effectLst>
                  <a:outerShdw blurRad="38100" dist="38100" dir="2700000" algn="tl">
                    <a:srgbClr val="000000"/>
                  </a:outerShdw>
                </a:effectLst>
              </a:rPr>
              <a:t>Steinberg MB et al, Ann Intern Med, 150: 447, 2009</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0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0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0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00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83"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2010 MAYO FOUNDATION FOR MEDICAL EDUCATION AND RESEARCH.  ALL RIGHTS RESERVED</a:t>
            </a:r>
          </a:p>
        </p:txBody>
      </p:sp>
      <p:sp>
        <p:nvSpPr>
          <p:cNvPr id="441346" name="Rectangle 2"/>
          <p:cNvSpPr>
            <a:spLocks noGrp="1" noChangeArrowheads="1"/>
          </p:cNvSpPr>
          <p:nvPr>
            <p:ph type="title"/>
          </p:nvPr>
        </p:nvSpPr>
        <p:spPr>
          <a:ln/>
        </p:spPr>
        <p:txBody>
          <a:bodyPr/>
          <a:lstStyle/>
          <a:p>
            <a:r>
              <a:rPr lang="en-US"/>
              <a:t>Varenicline plus Bupropion</a:t>
            </a:r>
          </a:p>
        </p:txBody>
      </p:sp>
      <p:sp>
        <p:nvSpPr>
          <p:cNvPr id="441347" name="Rectangle 3"/>
          <p:cNvSpPr>
            <a:spLocks noGrp="1" noChangeArrowheads="1"/>
          </p:cNvSpPr>
          <p:nvPr>
            <p:ph type="body" idx="1"/>
          </p:nvPr>
        </p:nvSpPr>
        <p:spPr>
          <a:xfrm>
            <a:off x="685800" y="1143000"/>
            <a:ext cx="7772400" cy="5273675"/>
          </a:xfrm>
        </p:spPr>
        <p:txBody>
          <a:bodyPr/>
          <a:lstStyle/>
          <a:p>
            <a:r>
              <a:rPr lang="en-US"/>
              <a:t>Open label pilot study in 38 smokers</a:t>
            </a:r>
          </a:p>
          <a:p>
            <a:r>
              <a:rPr lang="en-US"/>
              <a:t>Mean age 49 years, smoking 20 CPD for 30 years</a:t>
            </a:r>
          </a:p>
          <a:p>
            <a:r>
              <a:rPr lang="en-US"/>
              <a:t>12 weeks of varenicline and bupropion SR</a:t>
            </a:r>
          </a:p>
          <a:p>
            <a:r>
              <a:rPr lang="en-US"/>
              <a:t>Smoking abstinence at EOT 71% and at 6 months 58%</a:t>
            </a:r>
          </a:p>
          <a:p>
            <a:r>
              <a:rPr lang="en-US"/>
              <a:t>Sleep distrubance 26% and nausea 24%</a:t>
            </a:r>
          </a:p>
        </p:txBody>
      </p:sp>
      <p:sp>
        <p:nvSpPr>
          <p:cNvPr id="441348" name="Text Box 4"/>
          <p:cNvSpPr txBox="1">
            <a:spLocks noChangeArrowheads="1"/>
          </p:cNvSpPr>
          <p:nvPr/>
        </p:nvSpPr>
        <p:spPr bwMode="auto">
          <a:xfrm>
            <a:off x="136525" y="6172200"/>
            <a:ext cx="4946650" cy="366713"/>
          </a:xfrm>
          <a:prstGeom prst="rect">
            <a:avLst/>
          </a:prstGeom>
          <a:noFill/>
          <a:ln w="12700">
            <a:noFill/>
            <a:miter lim="800000"/>
            <a:headEnd/>
            <a:tailEnd type="none" w="lg" len="lg"/>
          </a:ln>
          <a:effectLst/>
        </p:spPr>
        <p:txBody>
          <a:bodyPr>
            <a:spAutoFit/>
          </a:bodyPr>
          <a:lstStyle/>
          <a:p>
            <a:r>
              <a:rPr lang="en-US" sz="1800">
                <a:solidFill>
                  <a:schemeClr val="accent1"/>
                </a:solidFill>
                <a:effectLst>
                  <a:outerShdw blurRad="38100" dist="38100" dir="2700000" algn="tl">
                    <a:srgbClr val="000000"/>
                  </a:outerShdw>
                </a:effectLst>
              </a:rPr>
              <a:t>Ebbert, JO et al, Nic &amp; Tob Res,  3:234, 2009</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1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1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1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13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13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4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2010 MAYO FOUNDATION FOR MEDICAL EDUCATION AND RESEARCH.  ALL RIGHTS RESERVED</a:t>
            </a:r>
          </a:p>
        </p:txBody>
      </p:sp>
      <p:sp>
        <p:nvSpPr>
          <p:cNvPr id="450562" name="Rectangle 2"/>
          <p:cNvSpPr>
            <a:spLocks noGrp="1" noChangeArrowheads="1"/>
          </p:cNvSpPr>
          <p:nvPr>
            <p:ph type="title"/>
          </p:nvPr>
        </p:nvSpPr>
        <p:spPr>
          <a:xfrm>
            <a:off x="-165100" y="227013"/>
            <a:ext cx="9474200" cy="1085850"/>
          </a:xfrm>
          <a:ln/>
        </p:spPr>
        <p:txBody>
          <a:bodyPr/>
          <a:lstStyle/>
          <a:p>
            <a:r>
              <a:rPr lang="en-US" sz="3200"/>
              <a:t>Short-acting vs Long-acting vs Combination</a:t>
            </a:r>
            <a:br>
              <a:rPr lang="en-US" sz="3200"/>
            </a:br>
            <a:r>
              <a:rPr lang="en-US" sz="3200"/>
              <a:t>N=1,504</a:t>
            </a:r>
          </a:p>
        </p:txBody>
      </p:sp>
      <p:sp>
        <p:nvSpPr>
          <p:cNvPr id="450563" name="Rectangle 3"/>
          <p:cNvSpPr>
            <a:spLocks noGrp="1" noChangeArrowheads="1"/>
          </p:cNvSpPr>
          <p:nvPr>
            <p:ph type="body" idx="1"/>
          </p:nvPr>
        </p:nvSpPr>
        <p:spPr>
          <a:xfrm>
            <a:off x="685800" y="1371600"/>
            <a:ext cx="7772400" cy="4662488"/>
          </a:xfrm>
        </p:spPr>
        <p:txBody>
          <a:bodyPr/>
          <a:lstStyle/>
          <a:p>
            <a:r>
              <a:rPr lang="en-US"/>
              <a:t>RCT of lozenge, patch, patch + lozenge, bupropion + lozenge vs placebo</a:t>
            </a:r>
          </a:p>
          <a:p>
            <a:r>
              <a:rPr lang="en-US"/>
              <a:t>8 week treatment </a:t>
            </a:r>
          </a:p>
          <a:p>
            <a:r>
              <a:rPr lang="en-US"/>
              <a:t>All pharmacotherapies more effective than placebo</a:t>
            </a:r>
          </a:p>
          <a:p>
            <a:r>
              <a:rPr lang="en-US"/>
              <a:t>At 6 months nicotine patch + lozenge had best OR of 2.3, p&lt;0.001 vs placebo</a:t>
            </a:r>
          </a:p>
        </p:txBody>
      </p:sp>
      <p:sp>
        <p:nvSpPr>
          <p:cNvPr id="450564" name="Text Box 4"/>
          <p:cNvSpPr txBox="1">
            <a:spLocks noChangeArrowheads="1"/>
          </p:cNvSpPr>
          <p:nvPr/>
        </p:nvSpPr>
        <p:spPr bwMode="auto">
          <a:xfrm>
            <a:off x="60325" y="6172200"/>
            <a:ext cx="5657850" cy="366713"/>
          </a:xfrm>
          <a:prstGeom prst="rect">
            <a:avLst/>
          </a:prstGeom>
          <a:noFill/>
          <a:ln w="12700">
            <a:noFill/>
            <a:miter lim="800000"/>
            <a:headEnd/>
            <a:tailEnd type="none" w="lg" len="lg"/>
          </a:ln>
          <a:effectLst/>
        </p:spPr>
        <p:txBody>
          <a:bodyPr>
            <a:spAutoFit/>
          </a:bodyPr>
          <a:lstStyle/>
          <a:p>
            <a:r>
              <a:rPr lang="en-US" sz="1800">
                <a:solidFill>
                  <a:schemeClr val="accent1"/>
                </a:solidFill>
                <a:effectLst>
                  <a:outerShdw blurRad="38100" dist="38100" dir="2700000" algn="tl">
                    <a:srgbClr val="000000"/>
                  </a:outerShdw>
                </a:effectLst>
              </a:rPr>
              <a:t>Piper, ME et al, Arch Gen Psychiatry 66:1253, 2009</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4658" name="Picture 2"/>
          <p:cNvPicPr>
            <a:picLocks noChangeAspect="1" noChangeArrowheads="1"/>
          </p:cNvPicPr>
          <p:nvPr/>
        </p:nvPicPr>
        <p:blipFill>
          <a:blip r:embed="rId3" cstate="print"/>
          <a:srcRect/>
          <a:stretch>
            <a:fillRect/>
          </a:stretch>
        </p:blipFill>
        <p:spPr bwMode="auto">
          <a:xfrm>
            <a:off x="215900" y="0"/>
            <a:ext cx="8575675" cy="5708650"/>
          </a:xfrm>
          <a:prstGeom prst="rect">
            <a:avLst/>
          </a:prstGeom>
          <a:noFill/>
        </p:spPr>
      </p:pic>
      <p:sp>
        <p:nvSpPr>
          <p:cNvPr id="454659" name="Text Box 3"/>
          <p:cNvSpPr txBox="1">
            <a:spLocks noChangeArrowheads="1"/>
          </p:cNvSpPr>
          <p:nvPr/>
        </p:nvSpPr>
        <p:spPr bwMode="auto">
          <a:xfrm>
            <a:off x="228600" y="6019800"/>
            <a:ext cx="6613525" cy="266700"/>
          </a:xfrm>
          <a:prstGeom prst="rect">
            <a:avLst/>
          </a:prstGeom>
          <a:noFill/>
          <a:ln w="9525">
            <a:noFill/>
            <a:miter lim="800000"/>
            <a:headEnd/>
            <a:tailEnd/>
          </a:ln>
        </p:spPr>
        <p:txBody>
          <a:bodyPr lIns="0" tIns="0" rIns="0" bIns="0">
            <a:spAutoFit/>
          </a:bodyPr>
          <a:lstStyle/>
          <a:p>
            <a:pPr defTabSz="830263">
              <a:lnSpc>
                <a:spcPct val="97000"/>
              </a:lnSpc>
              <a:buClr>
                <a:srgbClr val="000000"/>
              </a:buClr>
              <a:buSzPct val="100000"/>
              <a:buFont typeface="Times New Roman" pitchFamily="18" charset="0"/>
              <a:buNone/>
              <a:tabLst>
                <a:tab pos="0" algn="l"/>
                <a:tab pos="830263" algn="l"/>
                <a:tab pos="1658938" algn="l"/>
                <a:tab pos="2489200" algn="l"/>
                <a:tab pos="3317875" algn="l"/>
                <a:tab pos="4148138" algn="l"/>
                <a:tab pos="4975225" algn="l"/>
                <a:tab pos="5807075" algn="l"/>
                <a:tab pos="6634163" algn="l"/>
                <a:tab pos="7466013" algn="l"/>
                <a:tab pos="8294688" algn="l"/>
                <a:tab pos="9123363" algn="l"/>
              </a:tabLst>
            </a:pPr>
            <a:r>
              <a:rPr lang="en-GB" sz="1800">
                <a:effectLst/>
                <a:latin typeface="Times New Roman" pitchFamily="18" charset="0"/>
              </a:rPr>
              <a:t>Piper, M. E. et al.  Arch Gen Psychiatry 66:1253-1262 2009</a:t>
            </a:r>
          </a:p>
        </p:txBody>
      </p: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2010 MAYO FOUNDATION FOR MEDICAL EDUCATION AND RESEARCH.  ALL RIGHTS RESERVED</a:t>
            </a:r>
          </a:p>
        </p:txBody>
      </p:sp>
      <p:sp>
        <p:nvSpPr>
          <p:cNvPr id="431106" name="Rectangle 2"/>
          <p:cNvSpPr>
            <a:spLocks noGrp="1" noChangeArrowheads="1"/>
          </p:cNvSpPr>
          <p:nvPr>
            <p:ph type="title"/>
          </p:nvPr>
        </p:nvSpPr>
        <p:spPr>
          <a:xfrm>
            <a:off x="-165100" y="160338"/>
            <a:ext cx="9474200" cy="1408112"/>
          </a:xfrm>
          <a:ln/>
        </p:spPr>
        <p:txBody>
          <a:bodyPr/>
          <a:lstStyle/>
          <a:p>
            <a:pPr>
              <a:lnSpc>
                <a:spcPct val="85000"/>
              </a:lnSpc>
            </a:pPr>
            <a:r>
              <a:rPr lang="en-US"/>
              <a:t>Treating Tobacco Dependence in a Medical Setting</a:t>
            </a:r>
            <a:br>
              <a:rPr lang="en-US"/>
            </a:br>
            <a:r>
              <a:rPr lang="en-US" sz="2800">
                <a:solidFill>
                  <a:schemeClr val="accent1"/>
                </a:solidFill>
              </a:rPr>
              <a:t>Pharmacotherapy</a:t>
            </a:r>
          </a:p>
        </p:txBody>
      </p:sp>
      <p:sp>
        <p:nvSpPr>
          <p:cNvPr id="431107" name="Rectangle 3"/>
          <p:cNvSpPr>
            <a:spLocks noGrp="1" noChangeArrowheads="1"/>
          </p:cNvSpPr>
          <p:nvPr>
            <p:ph type="body" idx="1"/>
          </p:nvPr>
        </p:nvSpPr>
        <p:spPr>
          <a:xfrm>
            <a:off x="228600" y="1752600"/>
            <a:ext cx="8686800" cy="4876800"/>
          </a:xfrm>
        </p:spPr>
        <p:txBody>
          <a:bodyPr/>
          <a:lstStyle/>
          <a:p>
            <a:pPr>
              <a:spcBef>
                <a:spcPct val="35000"/>
              </a:spcBef>
            </a:pPr>
            <a:r>
              <a:rPr lang="en-US" sz="2700"/>
              <a:t>Clinical decision-making using clinician skills and knowledge of pharmacology to decide on medication selection and doses</a:t>
            </a:r>
          </a:p>
          <a:p>
            <a:pPr>
              <a:spcBef>
                <a:spcPct val="35000"/>
              </a:spcBef>
            </a:pPr>
            <a:r>
              <a:rPr lang="en-US" sz="2700"/>
              <a:t>Patient involvement: past experience and/or preference</a:t>
            </a:r>
          </a:p>
          <a:p>
            <a:pPr>
              <a:spcBef>
                <a:spcPct val="35000"/>
              </a:spcBef>
            </a:pPr>
            <a:r>
              <a:rPr lang="en-US" sz="2700"/>
              <a:t>Nicotine patch, varenicline and/or bupropion viewed as “floor” medications</a:t>
            </a:r>
          </a:p>
          <a:p>
            <a:pPr>
              <a:spcBef>
                <a:spcPct val="35000"/>
              </a:spcBef>
            </a:pPr>
            <a:r>
              <a:rPr lang="en-US" sz="2700"/>
              <a:t>Short acting NRT products for withdrawal symptom control</a:t>
            </a:r>
          </a:p>
          <a:p>
            <a:pPr>
              <a:spcBef>
                <a:spcPct val="35000"/>
              </a:spcBef>
            </a:pPr>
            <a:r>
              <a:rPr lang="en-US" sz="2700"/>
              <a:t>Combination pharmacotherapy frequently used</a:t>
            </a:r>
          </a:p>
        </p:txBody>
      </p:sp>
      <p:sp>
        <p:nvSpPr>
          <p:cNvPr id="431108" name="Text Box 4"/>
          <p:cNvSpPr txBox="1">
            <a:spLocks noChangeArrowheads="1"/>
          </p:cNvSpPr>
          <p:nvPr/>
        </p:nvSpPr>
        <p:spPr bwMode="auto">
          <a:xfrm>
            <a:off x="533400" y="6172200"/>
            <a:ext cx="6019800" cy="958850"/>
          </a:xfrm>
          <a:prstGeom prst="rect">
            <a:avLst/>
          </a:prstGeom>
          <a:noFill/>
          <a:ln w="12700">
            <a:noFill/>
            <a:miter lim="800000"/>
            <a:headEnd/>
            <a:tailEnd type="none" w="lg" len="lg"/>
          </a:ln>
          <a:effectLst/>
        </p:spPr>
        <p:txBody>
          <a:bodyPr>
            <a:spAutoFit/>
          </a:bodyPr>
          <a:lstStyle/>
          <a:p>
            <a:r>
              <a:rPr lang="en-US" sz="1800">
                <a:solidFill>
                  <a:schemeClr val="accent1"/>
                </a:solidFill>
                <a:effectLst>
                  <a:outerShdw blurRad="38100" dist="38100" dir="2700000" algn="tl">
                    <a:srgbClr val="000000"/>
                  </a:outerShdw>
                </a:effectLst>
              </a:rPr>
              <a:t>Hurt RD, et al CA Cancer J Clin 59:314, 2009</a:t>
            </a:r>
          </a:p>
          <a:p>
            <a:endParaRPr lang="en-US" sz="1800">
              <a:solidFill>
                <a:schemeClr val="accent1"/>
              </a:solidFill>
              <a:effectLst>
                <a:outerShdw blurRad="38100" dist="38100" dir="2700000" algn="tl">
                  <a:srgbClr val="000000"/>
                </a:outerShdw>
              </a:effectLst>
            </a:endParaRPr>
          </a:p>
          <a:p>
            <a:pPr eaLnBrk="0" hangingPunct="0">
              <a:lnSpc>
                <a:spcPct val="80000"/>
              </a:lnSpc>
              <a:spcBef>
                <a:spcPct val="50000"/>
              </a:spcBef>
              <a:buClr>
                <a:schemeClr val="accent1"/>
              </a:buClr>
              <a:buSzPct val="120000"/>
            </a:pPr>
            <a:endParaRPr lang="en-US" sz="1600">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1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1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1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11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11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07"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2010 MAYO FOUNDATION FOR MEDICAL EDUCATION AND RESEARCH.  ALL RIGHTS RESERVED</a:t>
            </a:r>
          </a:p>
        </p:txBody>
      </p:sp>
      <p:sp>
        <p:nvSpPr>
          <p:cNvPr id="263170" name="Rectangle 2"/>
          <p:cNvSpPr>
            <a:spLocks noGrp="1" noChangeArrowheads="1"/>
          </p:cNvSpPr>
          <p:nvPr>
            <p:ph type="title"/>
          </p:nvPr>
        </p:nvSpPr>
        <p:spPr>
          <a:xfrm>
            <a:off x="-165100" y="209550"/>
            <a:ext cx="9474200" cy="1117600"/>
          </a:xfrm>
          <a:ln/>
        </p:spPr>
        <p:txBody>
          <a:bodyPr/>
          <a:lstStyle/>
          <a:p>
            <a:r>
              <a:rPr lang="en-US"/>
              <a:t>Mayo Clinic Nicotine Dependence Center</a:t>
            </a:r>
            <a:br>
              <a:rPr lang="en-US"/>
            </a:br>
            <a:r>
              <a:rPr lang="en-US" sz="3000">
                <a:solidFill>
                  <a:schemeClr val="accent1"/>
                </a:solidFill>
              </a:rPr>
              <a:t>Treatment Program</a:t>
            </a:r>
          </a:p>
        </p:txBody>
      </p:sp>
      <p:sp>
        <p:nvSpPr>
          <p:cNvPr id="263171" name="Rectangle 3"/>
          <p:cNvSpPr>
            <a:spLocks noGrp="1" noChangeArrowheads="1"/>
          </p:cNvSpPr>
          <p:nvPr>
            <p:ph type="body" idx="1"/>
          </p:nvPr>
        </p:nvSpPr>
        <p:spPr>
          <a:xfrm>
            <a:off x="381000" y="1676400"/>
            <a:ext cx="8458200" cy="4953000"/>
          </a:xfrm>
        </p:spPr>
        <p:txBody>
          <a:bodyPr/>
          <a:lstStyle/>
          <a:p>
            <a:pPr>
              <a:spcBef>
                <a:spcPct val="45000"/>
              </a:spcBef>
            </a:pPr>
            <a:r>
              <a:rPr lang="en-US" sz="3000"/>
              <a:t>Established April 1988</a:t>
            </a:r>
          </a:p>
          <a:p>
            <a:pPr>
              <a:spcBef>
                <a:spcPct val="45000"/>
              </a:spcBef>
            </a:pPr>
            <a:r>
              <a:rPr lang="en-US" sz="3000"/>
              <a:t>Integrated approach – behavioral, addictions, pharmacotherapy, relapse prevention and motivational interviewing.</a:t>
            </a:r>
          </a:p>
          <a:p>
            <a:pPr>
              <a:spcBef>
                <a:spcPct val="45000"/>
              </a:spcBef>
            </a:pPr>
            <a:r>
              <a:rPr lang="en-US" sz="3000"/>
              <a:t>Outpatients- Individual counseling by TTS. </a:t>
            </a:r>
          </a:p>
          <a:p>
            <a:pPr>
              <a:spcBef>
                <a:spcPct val="45000"/>
              </a:spcBef>
            </a:pPr>
            <a:r>
              <a:rPr lang="en-US" sz="3000"/>
              <a:t>Inpatients- Hospital nurse Tobacco Use Intervention Protocol and Nurse Practitioner TTS</a:t>
            </a:r>
          </a:p>
          <a:p>
            <a:pPr>
              <a:spcBef>
                <a:spcPct val="45000"/>
              </a:spcBef>
            </a:pPr>
            <a:r>
              <a:rPr lang="en-US" sz="3000"/>
              <a:t>Residential treatment program</a:t>
            </a:r>
          </a:p>
          <a:p>
            <a:pPr>
              <a:spcBef>
                <a:spcPct val="45000"/>
              </a:spcBef>
              <a:buFontTx/>
              <a:buNone/>
            </a:pPr>
            <a:endParaRPr lang="en-US" sz="30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3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3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3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3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3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1"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p:txBody>
          <a:bodyPr/>
          <a:lstStyle/>
          <a:p>
            <a:r>
              <a:rPr lang="en-US"/>
              <a:t>© 2010 MAYO FOUNDATION FOR MEDICAL EDUCATION AND RESEARCH.  ALL RIGHTS RESERVED</a:t>
            </a:r>
          </a:p>
        </p:txBody>
      </p:sp>
      <p:pic>
        <p:nvPicPr>
          <p:cNvPr id="290818" name="Picture 2" descr="MVB-JM 1"/>
          <p:cNvPicPr>
            <a:picLocks noChangeAspect="1" noChangeArrowheads="1"/>
          </p:cNvPicPr>
          <p:nvPr>
            <p:ph/>
          </p:nvPr>
        </p:nvPicPr>
        <p:blipFill>
          <a:blip r:embed="rId2" cstate="print"/>
          <a:srcRect/>
          <a:stretch>
            <a:fillRect/>
          </a:stretch>
        </p:blipFill>
        <p:spPr>
          <a:xfrm>
            <a:off x="0" y="588963"/>
            <a:ext cx="9144000" cy="5678487"/>
          </a:xfrm>
          <a:noFill/>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a:t>© 2010 MAYO FOUNDATION FOR MEDICAL EDUCATION AND RESEARCH.  ALL RIGHTS RESERVED</a:t>
            </a:r>
          </a:p>
        </p:txBody>
      </p:sp>
      <p:graphicFrame>
        <p:nvGraphicFramePr>
          <p:cNvPr id="268290" name="Object 2"/>
          <p:cNvGraphicFramePr>
            <a:graphicFrameLocks noChangeAspect="1"/>
          </p:cNvGraphicFramePr>
          <p:nvPr/>
        </p:nvGraphicFramePr>
        <p:xfrm>
          <a:off x="4343400" y="228600"/>
          <a:ext cx="4368800" cy="6324600"/>
        </p:xfrm>
        <a:graphic>
          <a:graphicData uri="http://schemas.openxmlformats.org/presentationml/2006/ole">
            <p:oleObj spid="_x0000_s268290" name="Photo Editor Photo" r:id="rId3" imgW="2505425" imgH="3801006" progId="MSPhotoEd.3">
              <p:embed/>
            </p:oleObj>
          </a:graphicData>
        </a:graphic>
      </p:graphicFrame>
      <p:sp>
        <p:nvSpPr>
          <p:cNvPr id="268291" name="Text Box 3"/>
          <p:cNvSpPr txBox="1">
            <a:spLocks noChangeArrowheads="1"/>
          </p:cNvSpPr>
          <p:nvPr/>
        </p:nvSpPr>
        <p:spPr bwMode="auto">
          <a:xfrm>
            <a:off x="914400" y="1905000"/>
            <a:ext cx="2895600" cy="1798638"/>
          </a:xfrm>
          <a:prstGeom prst="rect">
            <a:avLst/>
          </a:prstGeom>
          <a:noFill/>
          <a:ln w="12700">
            <a:noFill/>
            <a:miter lim="800000"/>
            <a:headEnd/>
            <a:tailEnd type="none" w="lg" len="lg"/>
          </a:ln>
          <a:effectLst/>
        </p:spPr>
        <p:txBody>
          <a:bodyPr>
            <a:spAutoFit/>
          </a:bodyPr>
          <a:lstStyle/>
          <a:p>
            <a:pPr algn="ctr" eaLnBrk="0" hangingPunct="0">
              <a:spcBef>
                <a:spcPct val="50000"/>
              </a:spcBef>
            </a:pPr>
            <a:endParaRPr lang="en-US" sz="3200">
              <a:effectLst/>
            </a:endParaRPr>
          </a:p>
          <a:p>
            <a:pPr algn="ctr" eaLnBrk="0" hangingPunct="0">
              <a:spcBef>
                <a:spcPct val="50000"/>
              </a:spcBef>
            </a:pPr>
            <a:r>
              <a:rPr lang="en-US" sz="3200">
                <a:effectLst/>
              </a:rPr>
              <a:t>Individualized  Plan</a:t>
            </a:r>
          </a:p>
        </p:txBody>
      </p:sp>
      <p:sp>
        <p:nvSpPr>
          <p:cNvPr id="268292" name="Text Box 4"/>
          <p:cNvSpPr txBox="1">
            <a:spLocks noChangeArrowheads="1"/>
          </p:cNvSpPr>
          <p:nvPr/>
        </p:nvSpPr>
        <p:spPr bwMode="auto">
          <a:xfrm>
            <a:off x="533400" y="6072188"/>
            <a:ext cx="3076575" cy="785812"/>
          </a:xfrm>
          <a:prstGeom prst="rect">
            <a:avLst/>
          </a:prstGeom>
          <a:noFill/>
          <a:ln w="12700">
            <a:noFill/>
            <a:miter lim="800000"/>
            <a:headEnd/>
            <a:tailEnd type="none" w="lg" len="lg"/>
          </a:ln>
          <a:effectLst/>
        </p:spPr>
        <p:txBody>
          <a:bodyPr wrap="none">
            <a:spAutoFit/>
          </a:bodyPr>
          <a:lstStyle/>
          <a:p>
            <a:pPr eaLnBrk="0" hangingPunct="0">
              <a:lnSpc>
                <a:spcPct val="90000"/>
              </a:lnSpc>
              <a:spcBef>
                <a:spcPct val="50000"/>
              </a:spcBef>
              <a:buClr>
                <a:schemeClr val="accent1"/>
              </a:buClr>
              <a:buSzPct val="120000"/>
            </a:pPr>
            <a:r>
              <a:rPr lang="en-US">
                <a:solidFill>
                  <a:schemeClr val="accent1"/>
                </a:solidFill>
                <a:effectLst>
                  <a:outerShdw blurRad="38100" dist="38100" dir="2700000" algn="tl">
                    <a:srgbClr val="000000"/>
                  </a:outerShdw>
                </a:effectLst>
              </a:rPr>
              <a:t>http://ndc.mayo.edu</a:t>
            </a:r>
          </a:p>
          <a:p>
            <a:endParaRPr lang="en-US">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2010 MAYO FOUNDATION FOR MEDICAL EDUCATION AND RESEARCH.  ALL RIGHTS RESERVED</a:t>
            </a:r>
          </a:p>
        </p:txBody>
      </p:sp>
      <p:sp>
        <p:nvSpPr>
          <p:cNvPr id="456706" name="Rectangle 2"/>
          <p:cNvSpPr>
            <a:spLocks noGrp="1" noChangeArrowheads="1"/>
          </p:cNvSpPr>
          <p:nvPr>
            <p:ph type="title"/>
          </p:nvPr>
        </p:nvSpPr>
        <p:spPr>
          <a:xfrm>
            <a:off x="-165100" y="158750"/>
            <a:ext cx="9474200" cy="1408113"/>
          </a:xfrm>
          <a:ln/>
        </p:spPr>
        <p:txBody>
          <a:bodyPr/>
          <a:lstStyle/>
          <a:p>
            <a:pPr>
              <a:lnSpc>
                <a:spcPct val="85000"/>
              </a:lnSpc>
            </a:pPr>
            <a:r>
              <a:rPr lang="en-US"/>
              <a:t>Treating Tobacco Dependence in a Medical Setting</a:t>
            </a:r>
            <a:br>
              <a:rPr lang="en-US"/>
            </a:br>
            <a:r>
              <a:rPr lang="en-US" sz="2800">
                <a:solidFill>
                  <a:schemeClr val="accent1"/>
                </a:solidFill>
              </a:rPr>
              <a:t>Best Practices</a:t>
            </a:r>
          </a:p>
        </p:txBody>
      </p:sp>
      <p:sp>
        <p:nvSpPr>
          <p:cNvPr id="456707" name="Rectangle 3"/>
          <p:cNvSpPr>
            <a:spLocks noGrp="1" noChangeArrowheads="1"/>
          </p:cNvSpPr>
          <p:nvPr>
            <p:ph type="body" idx="1"/>
          </p:nvPr>
        </p:nvSpPr>
        <p:spPr>
          <a:xfrm>
            <a:off x="533400" y="1600200"/>
            <a:ext cx="8229600" cy="5029200"/>
          </a:xfrm>
        </p:spPr>
        <p:txBody>
          <a:bodyPr/>
          <a:lstStyle/>
          <a:p>
            <a:r>
              <a:rPr lang="en-US" sz="2800"/>
              <a:t>USPHS Guideline (</a:t>
            </a:r>
            <a:r>
              <a:rPr lang="en-US" sz="2800">
                <a:solidFill>
                  <a:schemeClr val="accent1"/>
                </a:solidFill>
              </a:rPr>
              <a:t>www.ahrq.gov</a:t>
            </a:r>
            <a:r>
              <a:rPr lang="en-US" sz="2800"/>
              <a:t>)</a:t>
            </a:r>
          </a:p>
          <a:p>
            <a:r>
              <a:rPr lang="en-US" sz="2800"/>
              <a:t>Behavioral, addictions, pharmacologic treatment, and relapse prevention</a:t>
            </a:r>
          </a:p>
          <a:p>
            <a:r>
              <a:rPr lang="en-US" sz="2800"/>
              <a:t>Neurobiology of tobacco dependence</a:t>
            </a:r>
          </a:p>
          <a:p>
            <a:r>
              <a:rPr lang="en-US" sz="2800"/>
              <a:t>“Teachable moment”</a:t>
            </a:r>
          </a:p>
          <a:p>
            <a:r>
              <a:rPr lang="en-US" sz="2800"/>
              <a:t>Telephone quitlines</a:t>
            </a:r>
          </a:p>
          <a:p>
            <a:r>
              <a:rPr lang="en-US" sz="2800"/>
              <a:t>Public policy-Taxes and smoke-free workplaces</a:t>
            </a:r>
          </a:p>
        </p:txBody>
      </p:sp>
      <p:sp>
        <p:nvSpPr>
          <p:cNvPr id="456708" name="Text Box 4"/>
          <p:cNvSpPr txBox="1">
            <a:spLocks noChangeArrowheads="1"/>
          </p:cNvSpPr>
          <p:nvPr/>
        </p:nvSpPr>
        <p:spPr bwMode="auto">
          <a:xfrm>
            <a:off x="762000" y="6096000"/>
            <a:ext cx="6248400" cy="733425"/>
          </a:xfrm>
          <a:prstGeom prst="rect">
            <a:avLst/>
          </a:prstGeom>
          <a:noFill/>
          <a:ln w="12700">
            <a:noFill/>
            <a:miter lim="800000"/>
            <a:headEnd/>
            <a:tailEnd type="none" w="lg" len="lg"/>
          </a:ln>
          <a:effectLst/>
        </p:spPr>
        <p:txBody>
          <a:bodyPr>
            <a:spAutoFit/>
          </a:bodyPr>
          <a:lstStyle/>
          <a:p>
            <a:pPr eaLnBrk="0" hangingPunct="0">
              <a:lnSpc>
                <a:spcPct val="80000"/>
              </a:lnSpc>
              <a:spcBef>
                <a:spcPct val="50000"/>
              </a:spcBef>
              <a:buClr>
                <a:schemeClr val="accent1"/>
              </a:buClr>
              <a:buSzPct val="120000"/>
            </a:pPr>
            <a:r>
              <a:rPr lang="en-US" sz="2000">
                <a:solidFill>
                  <a:schemeClr val="accent1"/>
                </a:solidFill>
                <a:effectLst>
                  <a:outerShdw blurRad="38100" dist="38100" dir="2700000" algn="tl">
                    <a:srgbClr val="000000"/>
                  </a:outerShdw>
                </a:effectLst>
              </a:rPr>
              <a:t>Hurt RD, et al CA Cancer J Clin 59:314, 2009</a:t>
            </a:r>
          </a:p>
          <a:p>
            <a:pPr eaLnBrk="0" hangingPunct="0">
              <a:lnSpc>
                <a:spcPct val="80000"/>
              </a:lnSpc>
              <a:spcBef>
                <a:spcPct val="50000"/>
              </a:spcBef>
              <a:buClr>
                <a:schemeClr val="accent1"/>
              </a:buClr>
              <a:buSzPct val="120000"/>
            </a:pPr>
            <a:endParaRPr lang="en-US" sz="2000">
              <a:solidFill>
                <a:schemeClr val="accent1"/>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6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67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67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67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67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67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7"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2010 MAYO FOUNDATION FOR MEDICAL EDUCATION AND RESEARCH.  ALL RIGHTS RESERVED</a:t>
            </a:r>
          </a:p>
        </p:txBody>
      </p:sp>
      <p:sp>
        <p:nvSpPr>
          <p:cNvPr id="261122" name="Rectangle 2"/>
          <p:cNvSpPr>
            <a:spLocks noGrp="1" noChangeArrowheads="1"/>
          </p:cNvSpPr>
          <p:nvPr>
            <p:ph type="title"/>
          </p:nvPr>
        </p:nvSpPr>
        <p:spPr>
          <a:xfrm>
            <a:off x="-165100" y="209550"/>
            <a:ext cx="9474200" cy="1117600"/>
          </a:xfrm>
          <a:ln/>
        </p:spPr>
        <p:txBody>
          <a:bodyPr/>
          <a:lstStyle/>
          <a:p>
            <a:r>
              <a:rPr lang="en-US"/>
              <a:t>Mayo Nicotine Dependence Center</a:t>
            </a:r>
            <a:br>
              <a:rPr lang="en-US"/>
            </a:br>
            <a:r>
              <a:rPr lang="en-US" sz="3000">
                <a:solidFill>
                  <a:schemeClr val="accent1"/>
                </a:solidFill>
              </a:rPr>
              <a:t>Residential Treatment Program</a:t>
            </a:r>
          </a:p>
        </p:txBody>
      </p:sp>
      <p:sp>
        <p:nvSpPr>
          <p:cNvPr id="261123" name="Rectangle 3"/>
          <p:cNvSpPr>
            <a:spLocks noGrp="1" noChangeArrowheads="1"/>
          </p:cNvSpPr>
          <p:nvPr>
            <p:ph type="body" idx="1"/>
          </p:nvPr>
        </p:nvSpPr>
        <p:spPr>
          <a:xfrm>
            <a:off x="381000" y="1524000"/>
            <a:ext cx="8458200" cy="4572000"/>
          </a:xfrm>
        </p:spPr>
        <p:txBody>
          <a:bodyPr/>
          <a:lstStyle/>
          <a:p>
            <a:r>
              <a:rPr lang="en-US" sz="3000"/>
              <a:t>8 day multicomponent treatment in a residential unit</a:t>
            </a:r>
          </a:p>
          <a:p>
            <a:r>
              <a:rPr lang="en-US" sz="3000"/>
              <a:t>Tobacco-free protected milieu</a:t>
            </a:r>
          </a:p>
          <a:p>
            <a:r>
              <a:rPr lang="en-US" sz="3000"/>
              <a:t>Daily physician and counselor rounds</a:t>
            </a:r>
          </a:p>
          <a:p>
            <a:r>
              <a:rPr lang="en-US" sz="3000"/>
              <a:t>Group and individual therapy and education sessions</a:t>
            </a:r>
          </a:p>
          <a:p>
            <a:r>
              <a:rPr lang="en-US" sz="3000"/>
              <a:t>Tailored pharmacotherapy</a:t>
            </a:r>
          </a:p>
          <a:p>
            <a:r>
              <a:rPr lang="en-US" sz="3000"/>
              <a:t>Proactive follow-up for relapse prevention</a:t>
            </a:r>
          </a:p>
        </p:txBody>
      </p:sp>
      <p:sp>
        <p:nvSpPr>
          <p:cNvPr id="261124" name="Text Box 4"/>
          <p:cNvSpPr txBox="1">
            <a:spLocks noChangeArrowheads="1"/>
          </p:cNvSpPr>
          <p:nvPr/>
        </p:nvSpPr>
        <p:spPr bwMode="auto">
          <a:xfrm>
            <a:off x="152400" y="6248400"/>
            <a:ext cx="4953000" cy="304800"/>
          </a:xfrm>
          <a:prstGeom prst="rect">
            <a:avLst/>
          </a:prstGeom>
          <a:noFill/>
          <a:ln w="12700">
            <a:noFill/>
            <a:miter lim="800000"/>
            <a:headEnd/>
            <a:tailEnd type="none" w="lg" len="lg"/>
          </a:ln>
          <a:effectLst/>
        </p:spPr>
        <p:txBody>
          <a:bodyPr>
            <a:spAutoFit/>
          </a:bodyPr>
          <a:lstStyle/>
          <a:p>
            <a:pPr>
              <a:spcBef>
                <a:spcPct val="50000"/>
              </a:spcBef>
            </a:pPr>
            <a:r>
              <a:rPr lang="en-US" sz="1400">
                <a:solidFill>
                  <a:schemeClr val="accent1"/>
                </a:solidFill>
                <a:effectLst>
                  <a:outerShdw blurRad="38100" dist="38100" dir="2700000" algn="tl">
                    <a:srgbClr val="000000"/>
                  </a:outerShdw>
                </a:effectLst>
              </a:rPr>
              <a:t>Hays JT, et al. Mayo Clin Proc 76:124, 2001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1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1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1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1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11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1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2010 MAYO FOUNDATION FOR MEDICAL EDUCATION AND RESEARCH.  ALL RIGHTS RESERVED</a:t>
            </a:r>
          </a:p>
        </p:txBody>
      </p:sp>
      <p:sp>
        <p:nvSpPr>
          <p:cNvPr id="489474" name="Rectangle 2"/>
          <p:cNvSpPr>
            <a:spLocks noGrp="1" noChangeArrowheads="1"/>
          </p:cNvSpPr>
          <p:nvPr>
            <p:ph type="title"/>
          </p:nvPr>
        </p:nvSpPr>
        <p:spPr>
          <a:xfrm>
            <a:off x="0" y="665163"/>
            <a:ext cx="9144000" cy="1087437"/>
          </a:xfrm>
          <a:ln/>
        </p:spPr>
        <p:txBody>
          <a:bodyPr/>
          <a:lstStyle/>
          <a:p>
            <a:r>
              <a:rPr lang="en-US"/>
              <a:t>Mayo Clinic Nicotine Dependence Center</a:t>
            </a:r>
            <a:br>
              <a:rPr lang="en-US"/>
            </a:br>
            <a:r>
              <a:rPr lang="en-US" sz="2800">
                <a:solidFill>
                  <a:schemeClr val="accent1"/>
                </a:solidFill>
              </a:rPr>
              <a:t>April 1988 through April 2010</a:t>
            </a:r>
            <a:endParaRPr lang="en-US">
              <a:solidFill>
                <a:schemeClr val="accent1"/>
              </a:solidFill>
            </a:endParaRPr>
          </a:p>
        </p:txBody>
      </p:sp>
      <p:sp>
        <p:nvSpPr>
          <p:cNvPr id="489475" name="Rectangle 3"/>
          <p:cNvSpPr>
            <a:spLocks noGrp="1" noChangeArrowheads="1"/>
          </p:cNvSpPr>
          <p:nvPr>
            <p:ph type="body" idx="1"/>
          </p:nvPr>
        </p:nvSpPr>
        <p:spPr>
          <a:xfrm>
            <a:off x="685800" y="2057400"/>
            <a:ext cx="8001000" cy="4359275"/>
          </a:xfrm>
        </p:spPr>
        <p:txBody>
          <a:bodyPr/>
          <a:lstStyle/>
          <a:p>
            <a:pPr>
              <a:buFontTx/>
              <a:buNone/>
            </a:pPr>
            <a:endParaRPr lang="en-US" sz="3600"/>
          </a:p>
          <a:p>
            <a:r>
              <a:rPr lang="en-US" sz="3600"/>
              <a:t>Initial Counseling			43,601</a:t>
            </a:r>
          </a:p>
          <a:p>
            <a:r>
              <a:rPr lang="en-US" sz="3600"/>
              <a:t>Follow-up Counseling		21,084</a:t>
            </a:r>
          </a:p>
          <a:p>
            <a:r>
              <a:rPr lang="en-US" sz="3600"/>
              <a:t>Residential				         1,250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94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94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94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475"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 name="Footer Placeholder 4"/>
          <p:cNvSpPr>
            <a:spLocks noGrp="1"/>
          </p:cNvSpPr>
          <p:nvPr>
            <p:ph type="ftr" sz="quarter" idx="11"/>
          </p:nvPr>
        </p:nvSpPr>
        <p:spPr/>
        <p:txBody>
          <a:bodyPr/>
          <a:lstStyle/>
          <a:p>
            <a:r>
              <a:rPr lang="en-US"/>
              <a:t>© 2010 MAYO FOUNDATION FOR MEDICAL EDUCATION AND RESEARCH.  ALL RIGHTS RESERVED</a:t>
            </a:r>
          </a:p>
        </p:txBody>
      </p:sp>
      <p:sp>
        <p:nvSpPr>
          <p:cNvPr id="296962" name="Rectangle 2"/>
          <p:cNvSpPr>
            <a:spLocks noGrp="1" noChangeArrowheads="1"/>
          </p:cNvSpPr>
          <p:nvPr>
            <p:ph type="title"/>
          </p:nvPr>
        </p:nvSpPr>
        <p:spPr>
          <a:xfrm>
            <a:off x="-165100" y="211138"/>
            <a:ext cx="9474200" cy="1117600"/>
          </a:xfrm>
          <a:ln/>
        </p:spPr>
        <p:txBody>
          <a:bodyPr/>
          <a:lstStyle/>
          <a:p>
            <a:r>
              <a:rPr lang="en-US"/>
              <a:t>Mayo Nicotine Dependence Center</a:t>
            </a:r>
            <a:br>
              <a:rPr lang="en-US"/>
            </a:br>
            <a:r>
              <a:rPr lang="en-US" sz="3000">
                <a:solidFill>
                  <a:schemeClr val="accent1"/>
                </a:solidFill>
              </a:rPr>
              <a:t>Treatment Outcomes </a:t>
            </a:r>
          </a:p>
        </p:txBody>
      </p:sp>
      <p:graphicFrame>
        <p:nvGraphicFramePr>
          <p:cNvPr id="296963" name="Group 3"/>
          <p:cNvGraphicFramePr>
            <a:graphicFrameLocks noGrp="1"/>
          </p:cNvGraphicFramePr>
          <p:nvPr>
            <p:ph type="tbl" idx="1"/>
          </p:nvPr>
        </p:nvGraphicFramePr>
        <p:xfrm>
          <a:off x="685800" y="2590800"/>
          <a:ext cx="7696200" cy="2743200"/>
        </p:xfrm>
        <a:graphic>
          <a:graphicData uri="http://schemas.openxmlformats.org/drawingml/2006/table">
            <a:tbl>
              <a:tblPr/>
              <a:tblGrid>
                <a:gridCol w="5432425"/>
                <a:gridCol w="2263775"/>
              </a:tblGrid>
              <a:tr h="914400">
                <a:tc>
                  <a:txBody>
                    <a:bodyPr/>
                    <a:lstStyle/>
                    <a:p>
                      <a:pPr marL="0" marR="0" lvl="0" indent="0" algn="l" defTabSz="914400" rtl="0" eaLnBrk="0" fontAlgn="base" latinLnBrk="0" hangingPunct="0">
                        <a:lnSpc>
                          <a:spcPct val="90000"/>
                        </a:lnSpc>
                        <a:spcBef>
                          <a:spcPct val="50000"/>
                        </a:spcBef>
                        <a:spcAft>
                          <a:spcPct val="0"/>
                        </a:spcAft>
                        <a:buClr>
                          <a:schemeClr val="accent1"/>
                        </a:buClr>
                        <a:buSzPct val="120000"/>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rPr>
                        <a:t>Individual outpatient counseling</a:t>
                      </a:r>
                    </a:p>
                  </a:txBody>
                  <a:tcPr anchor="ctr" horzOverflow="overflow">
                    <a:lnL cap="flat">
                      <a:noFill/>
                    </a:lnL>
                    <a:lnR>
                      <a:noFill/>
                    </a:lnR>
                    <a:lnT cap="flat">
                      <a:noFill/>
                    </a:lnT>
                    <a:lnB>
                      <a:noFill/>
                    </a:lnB>
                    <a:lnTlToBr>
                      <a:noFill/>
                    </a:lnTlToBr>
                    <a:lnBlToTr>
                      <a:noFill/>
                    </a:lnBlToTr>
                    <a:noFill/>
                  </a:tcPr>
                </a:tc>
                <a:tc>
                  <a:txBody>
                    <a:bodyPr/>
                    <a:lstStyle/>
                    <a:p>
                      <a:pPr marL="0" marR="0" lvl="0" indent="0" algn="r" defTabSz="914400" rtl="0" eaLnBrk="0" fontAlgn="base" latinLnBrk="0" hangingPunct="0">
                        <a:lnSpc>
                          <a:spcPct val="90000"/>
                        </a:lnSpc>
                        <a:spcBef>
                          <a:spcPct val="50000"/>
                        </a:spcBef>
                        <a:spcAft>
                          <a:spcPct val="0"/>
                        </a:spcAft>
                        <a:buClr>
                          <a:schemeClr val="accent1"/>
                        </a:buClr>
                        <a:buSzPct val="120000"/>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rPr>
                        <a:t>23-27%</a:t>
                      </a:r>
                    </a:p>
                  </a:txBody>
                  <a:tcPr anchor="ctr" horzOverflow="overflow">
                    <a:lnL>
                      <a:noFill/>
                    </a:lnL>
                    <a:lnR cap="flat">
                      <a:noFill/>
                    </a:lnR>
                    <a:lnT cap="flat">
                      <a:noFill/>
                    </a:lnT>
                    <a:lnB>
                      <a:noFill/>
                    </a:lnB>
                    <a:lnTlToBr>
                      <a:noFill/>
                    </a:lnTlToBr>
                    <a:lnBlToTr>
                      <a:noFill/>
                    </a:lnBlToTr>
                    <a:noFill/>
                  </a:tcPr>
                </a:tc>
              </a:tr>
              <a:tr h="914400">
                <a:tc>
                  <a:txBody>
                    <a:bodyPr/>
                    <a:lstStyle/>
                    <a:p>
                      <a:pPr marL="0" marR="0" lvl="0" indent="0" algn="l" defTabSz="914400" rtl="0" eaLnBrk="0" fontAlgn="base" latinLnBrk="0" hangingPunct="0">
                        <a:lnSpc>
                          <a:spcPct val="90000"/>
                        </a:lnSpc>
                        <a:spcBef>
                          <a:spcPct val="50000"/>
                        </a:spcBef>
                        <a:spcAft>
                          <a:spcPct val="0"/>
                        </a:spcAft>
                        <a:buClr>
                          <a:schemeClr val="accent1"/>
                        </a:buClr>
                        <a:buSzPct val="120000"/>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rPr>
                        <a:t>Individual bedside counseling</a:t>
                      </a:r>
                    </a:p>
                  </a:txBody>
                  <a:tcPr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90000"/>
                        </a:lnSpc>
                        <a:spcBef>
                          <a:spcPct val="50000"/>
                        </a:spcBef>
                        <a:spcAft>
                          <a:spcPct val="0"/>
                        </a:spcAft>
                        <a:buClr>
                          <a:schemeClr val="accent1"/>
                        </a:buClr>
                        <a:buSzPct val="120000"/>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rPr>
                        <a:t>32%</a:t>
                      </a:r>
                    </a:p>
                  </a:txBody>
                  <a:tcPr anchor="ctr" horzOverflow="overflow">
                    <a:lnL>
                      <a:noFill/>
                    </a:lnL>
                    <a:lnR cap="flat">
                      <a:noFill/>
                    </a:lnR>
                    <a:lnT>
                      <a:noFill/>
                    </a:lnT>
                    <a:lnB>
                      <a:noFill/>
                    </a:lnB>
                    <a:lnTlToBr>
                      <a:noFill/>
                    </a:lnTlToBr>
                    <a:lnBlToTr>
                      <a:noFill/>
                    </a:lnBlToTr>
                    <a:noFill/>
                  </a:tcPr>
                </a:tc>
              </a:tr>
              <a:tr h="914400">
                <a:tc>
                  <a:txBody>
                    <a:bodyPr/>
                    <a:lstStyle/>
                    <a:p>
                      <a:pPr marL="0" marR="0" lvl="0" indent="0" algn="l" defTabSz="914400" rtl="0" eaLnBrk="0" fontAlgn="base" latinLnBrk="0" hangingPunct="0">
                        <a:lnSpc>
                          <a:spcPct val="90000"/>
                        </a:lnSpc>
                        <a:spcBef>
                          <a:spcPct val="50000"/>
                        </a:spcBef>
                        <a:spcAft>
                          <a:spcPct val="0"/>
                        </a:spcAft>
                        <a:buClr>
                          <a:schemeClr val="accent1"/>
                        </a:buClr>
                        <a:buSzPct val="120000"/>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rPr>
                        <a:t>Residential treatment</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0" fontAlgn="base" latinLnBrk="0" hangingPunct="0">
                        <a:lnSpc>
                          <a:spcPct val="90000"/>
                        </a:lnSpc>
                        <a:spcBef>
                          <a:spcPct val="50000"/>
                        </a:spcBef>
                        <a:spcAft>
                          <a:spcPct val="0"/>
                        </a:spcAft>
                        <a:buClr>
                          <a:schemeClr val="accent1"/>
                        </a:buClr>
                        <a:buSzPct val="120000"/>
                        <a:buFontTx/>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rPr>
                        <a:t>52%</a:t>
                      </a:r>
                    </a:p>
                  </a:txBody>
                  <a:tcPr anchor="ctr" horzOverflow="overflow">
                    <a:lnL>
                      <a:noFill/>
                    </a:lnL>
                    <a:lnR cap="flat">
                      <a:noFill/>
                    </a:lnR>
                    <a:lnT>
                      <a:noFill/>
                    </a:lnT>
                    <a:lnB cap="flat">
                      <a:noFill/>
                    </a:lnB>
                    <a:lnTlToBr>
                      <a:noFill/>
                    </a:lnTlToBr>
                    <a:lnBlToTr>
                      <a:noFill/>
                    </a:lnBlToTr>
                    <a:noFill/>
                  </a:tcPr>
                </a:tc>
              </a:tr>
            </a:tbl>
          </a:graphicData>
        </a:graphic>
      </p:graphicFrame>
      <p:sp>
        <p:nvSpPr>
          <p:cNvPr id="296980" name="Text Box 20"/>
          <p:cNvSpPr txBox="1">
            <a:spLocks noChangeArrowheads="1"/>
          </p:cNvSpPr>
          <p:nvPr/>
        </p:nvSpPr>
        <p:spPr bwMode="auto">
          <a:xfrm>
            <a:off x="136525" y="5802313"/>
            <a:ext cx="5289550" cy="701675"/>
          </a:xfrm>
          <a:prstGeom prst="rect">
            <a:avLst/>
          </a:prstGeom>
          <a:noFill/>
          <a:ln w="12700">
            <a:noFill/>
            <a:miter lim="800000"/>
            <a:headEnd/>
            <a:tailEnd type="none" w="lg" len="lg"/>
          </a:ln>
          <a:effectLst/>
        </p:spPr>
        <p:txBody>
          <a:bodyPr wrap="none">
            <a:spAutoFit/>
          </a:bodyPr>
          <a:lstStyle/>
          <a:p>
            <a:r>
              <a:rPr lang="en-US" sz="2000">
                <a:solidFill>
                  <a:schemeClr val="accent1"/>
                </a:solidFill>
                <a:effectLst>
                  <a:outerShdw blurRad="38100" dist="38100" dir="2700000" algn="tl">
                    <a:srgbClr val="000000"/>
                  </a:outerShdw>
                </a:effectLst>
              </a:rPr>
              <a:t>Croghan IT et al, Addict Behav 34:61, 2009</a:t>
            </a:r>
          </a:p>
          <a:p>
            <a:r>
              <a:rPr lang="en-US" sz="2000">
                <a:solidFill>
                  <a:schemeClr val="accent1"/>
                </a:solidFill>
                <a:effectLst>
                  <a:outerShdw blurRad="38100" dist="38100" dir="2700000" algn="tl">
                    <a:srgbClr val="000000"/>
                  </a:outerShdw>
                </a:effectLst>
              </a:rPr>
              <a:t>Hays JT Mayo Clin Proc 76:124, 2001</a:t>
            </a:r>
            <a:r>
              <a:rPr lang="en-US" sz="2000" u="sng">
                <a:solidFill>
                  <a:schemeClr val="accent1"/>
                </a:solidFill>
                <a:effectLst>
                  <a:outerShdw blurRad="38100" dist="38100" dir="2700000" algn="tl">
                    <a:srgbClr val="000000"/>
                  </a:outerShdw>
                </a:effectLst>
              </a:rPr>
              <a:t> </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3330" name="Picture 2" descr="Monkey on back"/>
          <p:cNvPicPr>
            <a:picLocks noChangeAspect="1" noChangeArrowheads="1"/>
          </p:cNvPicPr>
          <p:nvPr/>
        </p:nvPicPr>
        <p:blipFill>
          <a:blip r:embed="rId2" cstate="print"/>
          <a:srcRect/>
          <a:stretch>
            <a:fillRect/>
          </a:stretch>
        </p:blipFill>
        <p:spPr bwMode="auto">
          <a:xfrm>
            <a:off x="0" y="53975"/>
            <a:ext cx="9144000" cy="6750050"/>
          </a:xfrm>
          <a:prstGeom prst="rect">
            <a:avLst/>
          </a:prstGeom>
          <a:noFill/>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2010 MAYO FOUNDATION FOR MEDICAL EDUCATION AND RESEARCH.  ALL RIGHTS RESERVED</a:t>
            </a:r>
          </a:p>
        </p:txBody>
      </p:sp>
      <p:sp>
        <p:nvSpPr>
          <p:cNvPr id="295938" name="Rectangle 2"/>
          <p:cNvSpPr>
            <a:spLocks noGrp="1" noChangeArrowheads="1"/>
          </p:cNvSpPr>
          <p:nvPr>
            <p:ph type="title"/>
          </p:nvPr>
        </p:nvSpPr>
        <p:spPr>
          <a:ln/>
        </p:spPr>
        <p:txBody>
          <a:bodyPr/>
          <a:lstStyle/>
          <a:p>
            <a:r>
              <a:rPr lang="en-US"/>
              <a:t>Cigarettes and Tobacco Dependence</a:t>
            </a:r>
          </a:p>
        </p:txBody>
      </p:sp>
      <p:sp>
        <p:nvSpPr>
          <p:cNvPr id="295939" name="Rectangle 3"/>
          <p:cNvSpPr>
            <a:spLocks noGrp="1" noChangeArrowheads="1"/>
          </p:cNvSpPr>
          <p:nvPr>
            <p:ph type="body" idx="1"/>
          </p:nvPr>
        </p:nvSpPr>
        <p:spPr>
          <a:xfrm>
            <a:off x="685800" y="1219200"/>
            <a:ext cx="7772400" cy="5197475"/>
          </a:xfrm>
        </p:spPr>
        <p:txBody>
          <a:bodyPr/>
          <a:lstStyle/>
          <a:p>
            <a:r>
              <a:rPr lang="en-US" sz="2400"/>
              <a:t>Cigarette smoke – complex mixture of 4,000 chemicals with over 60 known carcinogens</a:t>
            </a:r>
          </a:p>
          <a:p>
            <a:r>
              <a:rPr lang="en-US" sz="2400"/>
              <a:t>Most efficient delivery device for nicotine that exists- better than intravenous</a:t>
            </a:r>
          </a:p>
          <a:p>
            <a:r>
              <a:rPr lang="en-US" sz="2400"/>
              <a:t>Cigarette manufacturers have modified cigarettes over the past decades to maximize nicotine delivery to the brain</a:t>
            </a:r>
          </a:p>
          <a:p>
            <a:r>
              <a:rPr lang="en-US" sz="2400"/>
              <a:t>High doses of arterial nicotine cause upregulation of the nicotinic acetylcholine receptors</a:t>
            </a:r>
          </a:p>
          <a:p>
            <a:r>
              <a:rPr lang="en-US" sz="2400"/>
              <a:t>Genetic factors influence tobacco dependence</a:t>
            </a:r>
          </a:p>
          <a:p>
            <a:r>
              <a:rPr lang="en-US" sz="2400"/>
              <a:t>Left untreated 60% of smokers die from a tobacco-caused disease</a:t>
            </a:r>
          </a:p>
        </p:txBody>
      </p:sp>
      <p:sp>
        <p:nvSpPr>
          <p:cNvPr id="295940" name="Text Box 4"/>
          <p:cNvSpPr txBox="1">
            <a:spLocks noChangeArrowheads="1"/>
          </p:cNvSpPr>
          <p:nvPr/>
        </p:nvSpPr>
        <p:spPr bwMode="auto">
          <a:xfrm>
            <a:off x="60325" y="6172200"/>
            <a:ext cx="5086350" cy="641350"/>
          </a:xfrm>
          <a:prstGeom prst="rect">
            <a:avLst/>
          </a:prstGeom>
          <a:noFill/>
          <a:ln w="12700">
            <a:noFill/>
            <a:miter lim="800000"/>
            <a:headEnd/>
            <a:tailEnd type="none" w="lg" len="lg"/>
          </a:ln>
          <a:effectLst/>
        </p:spPr>
        <p:txBody>
          <a:bodyPr>
            <a:spAutoFit/>
          </a:bodyPr>
          <a:lstStyle/>
          <a:p>
            <a:r>
              <a:rPr lang="en-US" sz="1800">
                <a:solidFill>
                  <a:schemeClr val="accent1"/>
                </a:solidFill>
                <a:effectLst>
                  <a:outerShdw blurRad="38100" dist="38100" dir="2700000" algn="tl">
                    <a:srgbClr val="000000"/>
                  </a:outerShdw>
                </a:effectLst>
              </a:rPr>
              <a:t>Hurt RD, Robertson CR JAMA 280:1173, 1998</a:t>
            </a:r>
          </a:p>
          <a:p>
            <a:endParaRPr lang="en-US" sz="1800">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5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59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59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59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59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59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 2010 MAYO FOUNDATION FOR MEDICAL EDUCATION AND RESEARCH.  ALL RIGHTS RESERVED</a:t>
            </a:r>
          </a:p>
        </p:txBody>
      </p:sp>
      <p:pic>
        <p:nvPicPr>
          <p:cNvPr id="125954" name="Picture 2" descr="Plasma concentration"/>
          <p:cNvPicPr>
            <a:picLocks noChangeAspect="1" noChangeArrowheads="1"/>
          </p:cNvPicPr>
          <p:nvPr/>
        </p:nvPicPr>
        <p:blipFill>
          <a:blip r:embed="rId2" cstate="print"/>
          <a:srcRect/>
          <a:stretch>
            <a:fillRect/>
          </a:stretch>
        </p:blipFill>
        <p:spPr bwMode="auto">
          <a:xfrm>
            <a:off x="0" y="358775"/>
            <a:ext cx="8991600" cy="6037263"/>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t>© 2010 MAYO FOUNDATION FOR MEDICAL EDUCATION AND RESEARCH.  ALL RIGHTS RESERVED</a:t>
            </a:r>
          </a:p>
        </p:txBody>
      </p:sp>
      <p:pic>
        <p:nvPicPr>
          <p:cNvPr id="211970" name="Picture 2" descr="Temporal cortex"/>
          <p:cNvPicPr>
            <a:picLocks noChangeAspect="1" noChangeArrowheads="1"/>
          </p:cNvPicPr>
          <p:nvPr/>
        </p:nvPicPr>
        <p:blipFill>
          <a:blip r:embed="rId2" cstate="print"/>
          <a:srcRect/>
          <a:stretch>
            <a:fillRect/>
          </a:stretch>
        </p:blipFill>
        <p:spPr bwMode="auto">
          <a:xfrm>
            <a:off x="2187575" y="0"/>
            <a:ext cx="4768850" cy="6553200"/>
          </a:xfrm>
          <a:prstGeom prst="rect">
            <a:avLst/>
          </a:prstGeom>
          <a:noFill/>
        </p:spPr>
      </p:pic>
      <p:sp>
        <p:nvSpPr>
          <p:cNvPr id="211971" name="Text Box 3"/>
          <p:cNvSpPr txBox="1">
            <a:spLocks noChangeArrowheads="1"/>
          </p:cNvSpPr>
          <p:nvPr/>
        </p:nvSpPr>
        <p:spPr bwMode="auto">
          <a:xfrm>
            <a:off x="212725" y="6248400"/>
            <a:ext cx="6064250" cy="366713"/>
          </a:xfrm>
          <a:prstGeom prst="rect">
            <a:avLst/>
          </a:prstGeom>
          <a:noFill/>
          <a:ln w="12700">
            <a:noFill/>
            <a:miter lim="800000"/>
            <a:headEnd/>
            <a:tailEnd type="none" w="lg" len="lg"/>
          </a:ln>
          <a:effectLst/>
        </p:spPr>
        <p:txBody>
          <a:bodyPr>
            <a:spAutoFit/>
          </a:bodyPr>
          <a:lstStyle/>
          <a:p>
            <a:r>
              <a:rPr lang="en-US" sz="1800">
                <a:solidFill>
                  <a:schemeClr val="accent1"/>
                </a:solidFill>
                <a:effectLst>
                  <a:outerShdw blurRad="38100" dist="38100" dir="2700000" algn="tl">
                    <a:srgbClr val="000000"/>
                  </a:outerShdw>
                </a:effectLst>
              </a:rPr>
              <a:t>Perry, DC, et al. J Pharmacol Exp Ther, 289:1545, 1999</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p:txBody>
          <a:bodyPr/>
          <a:lstStyle/>
          <a:p>
            <a:r>
              <a:rPr lang="en-US"/>
              <a:t>© 2010 MAYO FOUNDATION FOR MEDICAL EDUCATION AND RESEARCH.  ALL RIGHTS RESERVED</a:t>
            </a:r>
          </a:p>
        </p:txBody>
      </p:sp>
      <p:sp>
        <p:nvSpPr>
          <p:cNvPr id="212994" name="Rectangle 2"/>
          <p:cNvSpPr>
            <a:spLocks noGrp="1" noChangeArrowheads="1"/>
          </p:cNvSpPr>
          <p:nvPr>
            <p:ph type="title"/>
          </p:nvPr>
        </p:nvSpPr>
        <p:spPr>
          <a:ln/>
        </p:spPr>
        <p:txBody>
          <a:bodyPr/>
          <a:lstStyle/>
          <a:p>
            <a:r>
              <a:rPr lang="en-US"/>
              <a:t>Smoking Saturates Nicotinic Receptors</a:t>
            </a:r>
          </a:p>
        </p:txBody>
      </p:sp>
      <p:pic>
        <p:nvPicPr>
          <p:cNvPr id="212995" name="Picture 3" descr="Cigarette Smoking Saturates Brain_Page_6_Image_0001"/>
          <p:cNvPicPr>
            <a:picLocks noChangeAspect="1" noChangeArrowheads="1"/>
          </p:cNvPicPr>
          <p:nvPr/>
        </p:nvPicPr>
        <p:blipFill>
          <a:blip r:embed="rId2" cstate="print"/>
          <a:srcRect/>
          <a:stretch>
            <a:fillRect/>
          </a:stretch>
        </p:blipFill>
        <p:spPr bwMode="auto">
          <a:xfrm>
            <a:off x="381000" y="1752600"/>
            <a:ext cx="8458200" cy="4017963"/>
          </a:xfrm>
          <a:prstGeom prst="rect">
            <a:avLst/>
          </a:prstGeom>
          <a:noFill/>
        </p:spPr>
      </p:pic>
      <p:sp>
        <p:nvSpPr>
          <p:cNvPr id="212996" name="Text Box 4"/>
          <p:cNvSpPr txBox="1">
            <a:spLocks noChangeArrowheads="1"/>
          </p:cNvSpPr>
          <p:nvPr/>
        </p:nvSpPr>
        <p:spPr bwMode="auto">
          <a:xfrm>
            <a:off x="304800" y="6248400"/>
            <a:ext cx="6705600" cy="396875"/>
          </a:xfrm>
          <a:prstGeom prst="rect">
            <a:avLst/>
          </a:prstGeom>
          <a:noFill/>
          <a:ln w="9525">
            <a:noFill/>
            <a:miter lim="800000"/>
            <a:headEnd/>
            <a:tailEnd/>
          </a:ln>
          <a:effectLst/>
        </p:spPr>
        <p:txBody>
          <a:bodyPr>
            <a:spAutoFit/>
          </a:bodyPr>
          <a:lstStyle/>
          <a:p>
            <a:pPr>
              <a:spcBef>
                <a:spcPct val="50000"/>
              </a:spcBef>
            </a:pPr>
            <a:r>
              <a:rPr lang="en-US" sz="2000">
                <a:solidFill>
                  <a:schemeClr val="accent1"/>
                </a:solidFill>
                <a:effectLst/>
              </a:rPr>
              <a:t>Brody, A.L.  Arch Gen Psychiatry.  63;907-915, 2006</a:t>
            </a:r>
          </a:p>
        </p:txBody>
      </p:sp>
      <p:sp>
        <p:nvSpPr>
          <p:cNvPr id="212997" name="Text Box 5"/>
          <p:cNvSpPr txBox="1">
            <a:spLocks noChangeArrowheads="1"/>
          </p:cNvSpPr>
          <p:nvPr/>
        </p:nvSpPr>
        <p:spPr bwMode="auto">
          <a:xfrm>
            <a:off x="381000" y="5410200"/>
            <a:ext cx="1295400" cy="274638"/>
          </a:xfrm>
          <a:prstGeom prst="rect">
            <a:avLst/>
          </a:prstGeom>
          <a:noFill/>
          <a:ln w="9525">
            <a:noFill/>
            <a:miter lim="800000"/>
            <a:headEnd/>
            <a:tailEnd/>
          </a:ln>
          <a:effectLst/>
        </p:spPr>
        <p:txBody>
          <a:bodyPr>
            <a:spAutoFit/>
          </a:bodyPr>
          <a:lstStyle/>
          <a:p>
            <a:pPr algn="ctr">
              <a:spcBef>
                <a:spcPct val="50000"/>
              </a:spcBef>
            </a:pPr>
            <a:r>
              <a:rPr lang="en-US" sz="1200" b="0">
                <a:effectLst/>
              </a:rPr>
              <a:t>0.0 Cigarette</a:t>
            </a:r>
          </a:p>
        </p:txBody>
      </p:sp>
      <p:sp>
        <p:nvSpPr>
          <p:cNvPr id="212998" name="Text Box 6"/>
          <p:cNvSpPr txBox="1">
            <a:spLocks noChangeArrowheads="1"/>
          </p:cNvSpPr>
          <p:nvPr/>
        </p:nvSpPr>
        <p:spPr bwMode="auto">
          <a:xfrm>
            <a:off x="1600200" y="5410200"/>
            <a:ext cx="1295400" cy="274638"/>
          </a:xfrm>
          <a:prstGeom prst="rect">
            <a:avLst/>
          </a:prstGeom>
          <a:noFill/>
          <a:ln w="9525">
            <a:noFill/>
            <a:miter lim="800000"/>
            <a:headEnd/>
            <a:tailEnd/>
          </a:ln>
          <a:effectLst/>
        </p:spPr>
        <p:txBody>
          <a:bodyPr>
            <a:spAutoFit/>
          </a:bodyPr>
          <a:lstStyle/>
          <a:p>
            <a:pPr algn="ctr">
              <a:spcBef>
                <a:spcPct val="50000"/>
              </a:spcBef>
            </a:pPr>
            <a:r>
              <a:rPr lang="en-US" sz="1200" b="0">
                <a:effectLst/>
              </a:rPr>
              <a:t>0.1 Cigarette</a:t>
            </a:r>
          </a:p>
        </p:txBody>
      </p:sp>
      <p:sp>
        <p:nvSpPr>
          <p:cNvPr id="212999" name="Text Box 7"/>
          <p:cNvSpPr txBox="1">
            <a:spLocks noChangeArrowheads="1"/>
          </p:cNvSpPr>
          <p:nvPr/>
        </p:nvSpPr>
        <p:spPr bwMode="auto">
          <a:xfrm>
            <a:off x="2819400" y="5410200"/>
            <a:ext cx="1295400" cy="274638"/>
          </a:xfrm>
          <a:prstGeom prst="rect">
            <a:avLst/>
          </a:prstGeom>
          <a:noFill/>
          <a:ln w="9525">
            <a:noFill/>
            <a:miter lim="800000"/>
            <a:headEnd/>
            <a:tailEnd/>
          </a:ln>
          <a:effectLst/>
        </p:spPr>
        <p:txBody>
          <a:bodyPr>
            <a:spAutoFit/>
          </a:bodyPr>
          <a:lstStyle/>
          <a:p>
            <a:pPr algn="ctr">
              <a:spcBef>
                <a:spcPct val="50000"/>
              </a:spcBef>
            </a:pPr>
            <a:r>
              <a:rPr lang="en-US" sz="1200" b="0">
                <a:effectLst/>
              </a:rPr>
              <a:t>0.3 Cigarette</a:t>
            </a:r>
          </a:p>
        </p:txBody>
      </p:sp>
      <p:sp>
        <p:nvSpPr>
          <p:cNvPr id="213000" name="Text Box 8"/>
          <p:cNvSpPr txBox="1">
            <a:spLocks noChangeArrowheads="1"/>
          </p:cNvSpPr>
          <p:nvPr/>
        </p:nvSpPr>
        <p:spPr bwMode="auto">
          <a:xfrm>
            <a:off x="4038600" y="5410200"/>
            <a:ext cx="1295400" cy="274638"/>
          </a:xfrm>
          <a:prstGeom prst="rect">
            <a:avLst/>
          </a:prstGeom>
          <a:noFill/>
          <a:ln w="9525">
            <a:noFill/>
            <a:miter lim="800000"/>
            <a:headEnd/>
            <a:tailEnd/>
          </a:ln>
          <a:effectLst/>
        </p:spPr>
        <p:txBody>
          <a:bodyPr>
            <a:spAutoFit/>
          </a:bodyPr>
          <a:lstStyle/>
          <a:p>
            <a:pPr algn="ctr">
              <a:spcBef>
                <a:spcPct val="50000"/>
              </a:spcBef>
            </a:pPr>
            <a:r>
              <a:rPr lang="en-US" sz="1200" b="0">
                <a:effectLst/>
              </a:rPr>
              <a:t>1.0 Cigarette</a:t>
            </a:r>
          </a:p>
        </p:txBody>
      </p:sp>
      <p:sp>
        <p:nvSpPr>
          <p:cNvPr id="213001" name="Text Box 9"/>
          <p:cNvSpPr txBox="1">
            <a:spLocks noChangeArrowheads="1"/>
          </p:cNvSpPr>
          <p:nvPr/>
        </p:nvSpPr>
        <p:spPr bwMode="auto">
          <a:xfrm>
            <a:off x="5257800" y="5410200"/>
            <a:ext cx="1295400" cy="274638"/>
          </a:xfrm>
          <a:prstGeom prst="rect">
            <a:avLst/>
          </a:prstGeom>
          <a:noFill/>
          <a:ln w="9525">
            <a:noFill/>
            <a:miter lim="800000"/>
            <a:headEnd/>
            <a:tailEnd/>
          </a:ln>
          <a:effectLst/>
        </p:spPr>
        <p:txBody>
          <a:bodyPr>
            <a:spAutoFit/>
          </a:bodyPr>
          <a:lstStyle/>
          <a:p>
            <a:pPr algn="ctr">
              <a:spcBef>
                <a:spcPct val="50000"/>
              </a:spcBef>
            </a:pPr>
            <a:r>
              <a:rPr lang="en-US" sz="1200" b="0">
                <a:effectLst/>
              </a:rPr>
              <a:t>3.0 Cigarette</a:t>
            </a:r>
          </a:p>
        </p:txBody>
      </p:sp>
      <p:sp>
        <p:nvSpPr>
          <p:cNvPr id="213002" name="Text Box 10"/>
          <p:cNvSpPr txBox="1">
            <a:spLocks noChangeArrowheads="1"/>
          </p:cNvSpPr>
          <p:nvPr/>
        </p:nvSpPr>
        <p:spPr bwMode="auto">
          <a:xfrm>
            <a:off x="6553200" y="2895600"/>
            <a:ext cx="762000" cy="274638"/>
          </a:xfrm>
          <a:prstGeom prst="rect">
            <a:avLst/>
          </a:prstGeom>
          <a:noFill/>
          <a:ln w="9525">
            <a:noFill/>
            <a:miter lim="800000"/>
            <a:headEnd/>
            <a:tailEnd/>
          </a:ln>
          <a:effectLst/>
        </p:spPr>
        <p:txBody>
          <a:bodyPr>
            <a:spAutoFit/>
          </a:bodyPr>
          <a:lstStyle/>
          <a:p>
            <a:pPr algn="ctr">
              <a:spcBef>
                <a:spcPct val="50000"/>
              </a:spcBef>
            </a:pPr>
            <a:r>
              <a:rPr lang="en-US" sz="1200" b="0">
                <a:effectLst/>
              </a:rPr>
              <a:t>kBq/mL</a:t>
            </a:r>
          </a:p>
        </p:txBody>
      </p:sp>
      <p:sp>
        <p:nvSpPr>
          <p:cNvPr id="213003" name="Text Box 11"/>
          <p:cNvSpPr txBox="1">
            <a:spLocks noChangeArrowheads="1"/>
          </p:cNvSpPr>
          <p:nvPr/>
        </p:nvSpPr>
        <p:spPr bwMode="auto">
          <a:xfrm>
            <a:off x="7010400" y="3154363"/>
            <a:ext cx="228600" cy="274637"/>
          </a:xfrm>
          <a:prstGeom prst="rect">
            <a:avLst/>
          </a:prstGeom>
          <a:noFill/>
          <a:ln w="9525">
            <a:noFill/>
            <a:miter lim="800000"/>
            <a:headEnd/>
            <a:tailEnd/>
          </a:ln>
          <a:effectLst/>
        </p:spPr>
        <p:txBody>
          <a:bodyPr>
            <a:spAutoFit/>
          </a:bodyPr>
          <a:lstStyle/>
          <a:p>
            <a:pPr>
              <a:spcBef>
                <a:spcPct val="50000"/>
              </a:spcBef>
            </a:pPr>
            <a:r>
              <a:rPr lang="en-US" sz="1200" b="0">
                <a:effectLst/>
              </a:rPr>
              <a:t>9</a:t>
            </a:r>
          </a:p>
        </p:txBody>
      </p:sp>
      <p:sp>
        <p:nvSpPr>
          <p:cNvPr id="213004" name="Text Box 12"/>
          <p:cNvSpPr txBox="1">
            <a:spLocks noChangeArrowheads="1"/>
          </p:cNvSpPr>
          <p:nvPr/>
        </p:nvSpPr>
        <p:spPr bwMode="auto">
          <a:xfrm>
            <a:off x="7010400" y="4495800"/>
            <a:ext cx="228600" cy="274638"/>
          </a:xfrm>
          <a:prstGeom prst="rect">
            <a:avLst/>
          </a:prstGeom>
          <a:noFill/>
          <a:ln w="9525">
            <a:noFill/>
            <a:miter lim="800000"/>
            <a:headEnd/>
            <a:tailEnd/>
          </a:ln>
          <a:effectLst/>
        </p:spPr>
        <p:txBody>
          <a:bodyPr>
            <a:spAutoFit/>
          </a:bodyPr>
          <a:lstStyle/>
          <a:p>
            <a:pPr>
              <a:spcBef>
                <a:spcPct val="50000"/>
              </a:spcBef>
            </a:pPr>
            <a:r>
              <a:rPr lang="en-US" sz="1200" b="0">
                <a:effectLst/>
              </a:rPr>
              <a:t>0</a:t>
            </a:r>
          </a:p>
        </p:txBody>
      </p:sp>
      <p:sp>
        <p:nvSpPr>
          <p:cNvPr id="213005" name="Text Box 13"/>
          <p:cNvSpPr txBox="1">
            <a:spLocks noChangeArrowheads="1"/>
          </p:cNvSpPr>
          <p:nvPr/>
        </p:nvSpPr>
        <p:spPr bwMode="auto">
          <a:xfrm>
            <a:off x="7391400" y="5394325"/>
            <a:ext cx="1447800" cy="274638"/>
          </a:xfrm>
          <a:prstGeom prst="rect">
            <a:avLst/>
          </a:prstGeom>
          <a:noFill/>
          <a:ln w="9525">
            <a:noFill/>
            <a:miter lim="800000"/>
            <a:headEnd/>
            <a:tailEnd/>
          </a:ln>
          <a:effectLst/>
        </p:spPr>
        <p:txBody>
          <a:bodyPr>
            <a:spAutoFit/>
          </a:bodyPr>
          <a:lstStyle/>
          <a:p>
            <a:pPr algn="ctr">
              <a:spcBef>
                <a:spcPct val="50000"/>
              </a:spcBef>
            </a:pPr>
            <a:r>
              <a:rPr lang="en-US" sz="1200" b="0">
                <a:effectLst/>
              </a:rPr>
              <a:t>Nondisplaceable</a:t>
            </a:r>
          </a:p>
        </p:txBody>
      </p:sp>
      <p:sp>
        <p:nvSpPr>
          <p:cNvPr id="213006" name="Text Box 14"/>
          <p:cNvSpPr txBox="1">
            <a:spLocks noChangeArrowheads="1"/>
          </p:cNvSpPr>
          <p:nvPr/>
        </p:nvSpPr>
        <p:spPr bwMode="auto">
          <a:xfrm>
            <a:off x="7391400" y="1905000"/>
            <a:ext cx="1295400" cy="274638"/>
          </a:xfrm>
          <a:prstGeom prst="rect">
            <a:avLst/>
          </a:prstGeom>
          <a:noFill/>
          <a:ln w="9525">
            <a:noFill/>
            <a:miter lim="800000"/>
            <a:headEnd/>
            <a:tailEnd/>
          </a:ln>
          <a:effectLst/>
        </p:spPr>
        <p:txBody>
          <a:bodyPr>
            <a:spAutoFit/>
          </a:bodyPr>
          <a:lstStyle/>
          <a:p>
            <a:pPr algn="ctr">
              <a:spcBef>
                <a:spcPct val="50000"/>
              </a:spcBef>
            </a:pPr>
            <a:r>
              <a:rPr lang="en-US" sz="1200" b="0">
                <a:effectLst/>
              </a:rPr>
              <a:t>MRI</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Mayo2bu">
  <a:themeElements>
    <a:clrScheme name="">
      <a:dk1>
        <a:srgbClr val="000000"/>
      </a:dk1>
      <a:lt1>
        <a:srgbClr val="FFFFFF"/>
      </a:lt1>
      <a:dk2>
        <a:srgbClr val="063DE8"/>
      </a:dk2>
      <a:lt2>
        <a:srgbClr val="FFFFFF"/>
      </a:lt2>
      <a:accent1>
        <a:srgbClr val="FFFF00"/>
      </a:accent1>
      <a:accent2>
        <a:srgbClr val="FF9933"/>
      </a:accent2>
      <a:accent3>
        <a:srgbClr val="AAAFF2"/>
      </a:accent3>
      <a:accent4>
        <a:srgbClr val="DADADA"/>
      </a:accent4>
      <a:accent5>
        <a:srgbClr val="FFFFAA"/>
      </a:accent5>
      <a:accent6>
        <a:srgbClr val="E78A2D"/>
      </a:accent6>
      <a:hlink>
        <a:srgbClr val="00CC66"/>
      </a:hlink>
      <a:folHlink>
        <a:srgbClr val="99CCFF"/>
      </a:folHlink>
    </a:clrScheme>
    <a:fontScheme name="Mayo2b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Mayo2bu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yo2bu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yo2bu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yo2bu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yo2bu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yo2bu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yo2bu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yo2bu2002">
  <a:themeElements>
    <a:clrScheme name="">
      <a:dk1>
        <a:srgbClr val="000000"/>
      </a:dk1>
      <a:lt1>
        <a:srgbClr val="FFFFFF"/>
      </a:lt1>
      <a:dk2>
        <a:srgbClr val="063DE8"/>
      </a:dk2>
      <a:lt2>
        <a:srgbClr val="FFFFFF"/>
      </a:lt2>
      <a:accent1>
        <a:srgbClr val="FFFF00"/>
      </a:accent1>
      <a:accent2>
        <a:srgbClr val="FF9933"/>
      </a:accent2>
      <a:accent3>
        <a:srgbClr val="AAAFF2"/>
      </a:accent3>
      <a:accent4>
        <a:srgbClr val="DADADA"/>
      </a:accent4>
      <a:accent5>
        <a:srgbClr val="FFFFAA"/>
      </a:accent5>
      <a:accent6>
        <a:srgbClr val="E78A2D"/>
      </a:accent6>
      <a:hlink>
        <a:srgbClr val="00CC66"/>
      </a:hlink>
      <a:folHlink>
        <a:srgbClr val="99CCFF"/>
      </a:folHlink>
    </a:clrScheme>
    <a:fontScheme name="mayo2bu200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mayo2bu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yo2bu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yo2bu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yo2bu20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yo2bu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yo2bu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yo2bu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
      <a:dk1>
        <a:srgbClr val="000000"/>
      </a:dk1>
      <a:lt1>
        <a:srgbClr val="FFFFFF"/>
      </a:lt1>
      <a:dk2>
        <a:srgbClr val="292F70"/>
      </a:dk2>
      <a:lt2>
        <a:srgbClr val="808080"/>
      </a:lt2>
      <a:accent1>
        <a:srgbClr val="009999"/>
      </a:accent1>
      <a:accent2>
        <a:srgbClr val="85B340"/>
      </a:accent2>
      <a:accent3>
        <a:srgbClr val="FFFFFF"/>
      </a:accent3>
      <a:accent4>
        <a:srgbClr val="000000"/>
      </a:accent4>
      <a:accent5>
        <a:srgbClr val="AACACA"/>
      </a:accent5>
      <a:accent6>
        <a:srgbClr val="78A239"/>
      </a:accent6>
      <a:hlink>
        <a:srgbClr val="F8F3A3"/>
      </a:hlink>
      <a:folHlink>
        <a:srgbClr val="C0C0C0"/>
      </a:folHlink>
    </a:clrScheme>
    <a:fontScheme name="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99"/>
        </a:dk2>
        <a:lt2>
          <a:srgbClr val="FFFF66"/>
        </a:lt2>
        <a:accent1>
          <a:srgbClr val="99CCFF"/>
        </a:accent1>
        <a:accent2>
          <a:srgbClr val="00CC66"/>
        </a:accent2>
        <a:accent3>
          <a:srgbClr val="AAAACA"/>
        </a:accent3>
        <a:accent4>
          <a:srgbClr val="DADADA"/>
        </a:accent4>
        <a:accent5>
          <a:srgbClr val="CAE2FF"/>
        </a:accent5>
        <a:accent6>
          <a:srgbClr val="00B95C"/>
        </a:accent6>
        <a:hlink>
          <a:srgbClr val="FF9966"/>
        </a:hlink>
        <a:folHlink>
          <a:srgbClr val="6699FF"/>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003366"/>
        </a:dk2>
        <a:lt2>
          <a:srgbClr val="FFFF66"/>
        </a:lt2>
        <a:accent1>
          <a:srgbClr val="99CCFF"/>
        </a:accent1>
        <a:accent2>
          <a:srgbClr val="FF9966"/>
        </a:accent2>
        <a:accent3>
          <a:srgbClr val="AAADB8"/>
        </a:accent3>
        <a:accent4>
          <a:srgbClr val="DADADA"/>
        </a:accent4>
        <a:accent5>
          <a:srgbClr val="CAE2FF"/>
        </a:accent5>
        <a:accent6>
          <a:srgbClr val="E78A5C"/>
        </a:accent6>
        <a:hlink>
          <a:srgbClr val="00CC66"/>
        </a:hlink>
        <a:folHlink>
          <a:srgbClr val="99CCFF"/>
        </a:folHlink>
      </a:clrScheme>
      <a:clrMap bg1="dk2" tx1="lt1" bg2="dk1" tx2="lt2" accent1="accent1" accent2="accent2" accent3="accent3" accent4="accent4" accent5="accent5" accent6="accent6" hlink="hlink" folHlink="folHlink"/>
    </a:extraClrScheme>
    <a:extraClrScheme>
      <a:clrScheme name="Default Design 10">
        <a:dk1>
          <a:srgbClr val="000000"/>
        </a:dk1>
        <a:lt1>
          <a:srgbClr val="FFFFFF"/>
        </a:lt1>
        <a:dk2>
          <a:srgbClr val="003366"/>
        </a:dk2>
        <a:lt2>
          <a:srgbClr val="FFFF66"/>
        </a:lt2>
        <a:accent1>
          <a:srgbClr val="99CCFF"/>
        </a:accent1>
        <a:accent2>
          <a:srgbClr val="FF9966"/>
        </a:accent2>
        <a:accent3>
          <a:srgbClr val="AAADB8"/>
        </a:accent3>
        <a:accent4>
          <a:srgbClr val="DADADA"/>
        </a:accent4>
        <a:accent5>
          <a:srgbClr val="CAE2FF"/>
        </a:accent5>
        <a:accent6>
          <a:srgbClr val="E78A5C"/>
        </a:accent6>
        <a:hlink>
          <a:srgbClr val="00CC66"/>
        </a:hlink>
        <a:folHlink>
          <a:srgbClr val="6699FF"/>
        </a:folHlink>
      </a:clrScheme>
      <a:clrMap bg1="dk2" tx1="lt1" bg2="dk1" tx2="lt2" accent1="accent1" accent2="accent2" accent3="accent3" accent4="accent4" accent5="accent5" accent6="accent6" hlink="hlink" folHlink="folHlink"/>
    </a:extraClrScheme>
    <a:extraClrScheme>
      <a:clrScheme name="Default Design 11">
        <a:dk1>
          <a:srgbClr val="000000"/>
        </a:dk1>
        <a:lt1>
          <a:srgbClr val="FFFFFF"/>
        </a:lt1>
        <a:dk2>
          <a:srgbClr val="000099"/>
        </a:dk2>
        <a:lt2>
          <a:srgbClr val="FFFF66"/>
        </a:lt2>
        <a:accent1>
          <a:srgbClr val="99CCFF"/>
        </a:accent1>
        <a:accent2>
          <a:srgbClr val="00CC66"/>
        </a:accent2>
        <a:accent3>
          <a:srgbClr val="AAAACA"/>
        </a:accent3>
        <a:accent4>
          <a:srgbClr val="DADADA"/>
        </a:accent4>
        <a:accent5>
          <a:srgbClr val="CAE2FF"/>
        </a:accent5>
        <a:accent6>
          <a:srgbClr val="00B95C"/>
        </a:accent6>
        <a:hlink>
          <a:srgbClr val="FF9966"/>
        </a:hlink>
        <a:folHlink>
          <a:srgbClr val="FFFF00"/>
        </a:folHlink>
      </a:clrScheme>
      <a:clrMap bg1="dk2" tx1="lt1" bg2="dk1" tx2="lt2" accent1="accent1" accent2="accent2" accent3="accent3" accent4="accent4" accent5="accent5" accent6="accent6" hlink="hlink" folHlink="folHlink"/>
    </a:extraClrScheme>
    <a:extraClrScheme>
      <a:clrScheme name="Default Design 12">
        <a:dk1>
          <a:srgbClr val="000000"/>
        </a:dk1>
        <a:lt1>
          <a:srgbClr val="FFFFFF"/>
        </a:lt1>
        <a:dk2>
          <a:srgbClr val="000099"/>
        </a:dk2>
        <a:lt2>
          <a:srgbClr val="FFFF66"/>
        </a:lt2>
        <a:accent1>
          <a:srgbClr val="99CCFF"/>
        </a:accent1>
        <a:accent2>
          <a:srgbClr val="00CC66"/>
        </a:accent2>
        <a:accent3>
          <a:srgbClr val="AAAACA"/>
        </a:accent3>
        <a:accent4>
          <a:srgbClr val="DADADA"/>
        </a:accent4>
        <a:accent5>
          <a:srgbClr val="CAE2FF"/>
        </a:accent5>
        <a:accent6>
          <a:srgbClr val="00B95C"/>
        </a:accent6>
        <a:hlink>
          <a:srgbClr val="FF9966"/>
        </a:hlink>
        <a:folHlink>
          <a:srgbClr val="3399FF"/>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FFFF66"/>
        </a:lt2>
        <a:accent1>
          <a:srgbClr val="99CCFF"/>
        </a:accent1>
        <a:accent2>
          <a:srgbClr val="00CC66"/>
        </a:accent2>
        <a:accent3>
          <a:srgbClr val="AAAACA"/>
        </a:accent3>
        <a:accent4>
          <a:srgbClr val="DADADA"/>
        </a:accent4>
        <a:accent5>
          <a:srgbClr val="CAE2FF"/>
        </a:accent5>
        <a:accent6>
          <a:srgbClr val="00B95C"/>
        </a:accent6>
        <a:hlink>
          <a:srgbClr val="FF9966"/>
        </a:hlink>
        <a:folHlink>
          <a:srgbClr val="99CCFF"/>
        </a:folHlink>
      </a:clrScheme>
      <a:clrMap bg1="dk2" tx1="lt1" bg2="dk1" tx2="lt2" accent1="accent1" accent2="accent2" accent3="accent3" accent4="accent4" accent5="accent5" accent6="accent6" hlink="hlink" folHlink="folHlink"/>
    </a:extraClrScheme>
    <a:extraClrScheme>
      <a:clrScheme name="Default Design 14">
        <a:dk1>
          <a:srgbClr val="000000"/>
        </a:dk1>
        <a:lt1>
          <a:srgbClr val="FFFFFF"/>
        </a:lt1>
        <a:dk2>
          <a:srgbClr val="000099"/>
        </a:dk2>
        <a:lt2>
          <a:srgbClr val="FFFF66"/>
        </a:lt2>
        <a:accent1>
          <a:srgbClr val="FF9966"/>
        </a:accent1>
        <a:accent2>
          <a:srgbClr val="00CC66"/>
        </a:accent2>
        <a:accent3>
          <a:srgbClr val="AAAACA"/>
        </a:accent3>
        <a:accent4>
          <a:srgbClr val="DADADA"/>
        </a:accent4>
        <a:accent5>
          <a:srgbClr val="FFCAB8"/>
        </a:accent5>
        <a:accent6>
          <a:srgbClr val="00B95C"/>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Default Design 15">
        <a:dk1>
          <a:srgbClr val="000000"/>
        </a:dk1>
        <a:lt1>
          <a:srgbClr val="FFFFFF"/>
        </a:lt1>
        <a:dk2>
          <a:srgbClr val="0F3294"/>
        </a:dk2>
        <a:lt2>
          <a:srgbClr val="808080"/>
        </a:lt2>
        <a:accent1>
          <a:srgbClr val="00CC99"/>
        </a:accent1>
        <a:accent2>
          <a:srgbClr val="FF5050"/>
        </a:accent2>
        <a:accent3>
          <a:srgbClr val="FFFFFF"/>
        </a:accent3>
        <a:accent4>
          <a:srgbClr val="000000"/>
        </a:accent4>
        <a:accent5>
          <a:srgbClr val="AAE2CA"/>
        </a:accent5>
        <a:accent6>
          <a:srgbClr val="E74848"/>
        </a:accent6>
        <a:hlink>
          <a:srgbClr val="FF9900"/>
        </a:hlink>
        <a:folHlink>
          <a:srgbClr val="B2B2B2"/>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0F3294"/>
        </a:dk2>
        <a:lt2>
          <a:srgbClr val="808080"/>
        </a:lt2>
        <a:accent1>
          <a:srgbClr val="009999"/>
        </a:accent1>
        <a:accent2>
          <a:srgbClr val="FF5050"/>
        </a:accent2>
        <a:accent3>
          <a:srgbClr val="FFFFFF"/>
        </a:accent3>
        <a:accent4>
          <a:srgbClr val="000000"/>
        </a:accent4>
        <a:accent5>
          <a:srgbClr val="AACACA"/>
        </a:accent5>
        <a:accent6>
          <a:srgbClr val="E74848"/>
        </a:accent6>
        <a:hlink>
          <a:srgbClr val="FF99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mayo2bu2002</Template>
  <TotalTime>1767</TotalTime>
  <Words>2409</Words>
  <Application>Microsoft Office PowerPoint</Application>
  <PresentationFormat>On-screen Show (4:3)</PresentationFormat>
  <Paragraphs>337</Paragraphs>
  <Slides>53</Slides>
  <Notes>3</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1</vt:i4>
      </vt:variant>
      <vt:variant>
        <vt:lpstr>Slide Titles</vt:lpstr>
      </vt:variant>
      <vt:variant>
        <vt:i4>53</vt:i4>
      </vt:variant>
    </vt:vector>
  </HeadingPairs>
  <TitlesOfParts>
    <vt:vector size="66" baseType="lpstr">
      <vt:lpstr>Arial</vt:lpstr>
      <vt:lpstr>Times New Roman</vt:lpstr>
      <vt:lpstr>Wingdings</vt:lpstr>
      <vt:lpstr>Times</vt:lpstr>
      <vt:lpstr>StarSymbol</vt:lpstr>
      <vt:lpstr>Arial Narrow</vt:lpstr>
      <vt:lpstr>Arial Unicode MS</vt:lpstr>
      <vt:lpstr>Mayo2bu</vt:lpstr>
      <vt:lpstr>mayo2bu2002</vt:lpstr>
      <vt:lpstr>1_Default Design</vt:lpstr>
      <vt:lpstr>Default Design</vt:lpstr>
      <vt:lpstr>2_Default Design</vt:lpstr>
      <vt:lpstr>Microsoft Photo Editor 3.0 Photo</vt:lpstr>
      <vt:lpstr>Treating Tobacco Dependence in 2011 </vt:lpstr>
      <vt:lpstr>Richard D Hurt MD Financial Disclosure 1/10</vt:lpstr>
      <vt:lpstr>52 Y/O Married Man With Back Pain</vt:lpstr>
      <vt:lpstr>52 Y/O Married Man With Back Pain  What phramcotherapy? </vt:lpstr>
      <vt:lpstr>Treating Tobacco Dependence in a Medical Setting Best Practices</vt:lpstr>
      <vt:lpstr>Cigarettes and Tobacco Dependence</vt:lpstr>
      <vt:lpstr>Slide 7</vt:lpstr>
      <vt:lpstr>Slide 8</vt:lpstr>
      <vt:lpstr>Smoking Saturates Nicotinic Receptors</vt:lpstr>
      <vt:lpstr>2 A’s and an R</vt:lpstr>
      <vt:lpstr>USPHS Clinical Practice Guideline- 2008 Pharmacotherapy</vt:lpstr>
      <vt:lpstr>Cotinine</vt:lpstr>
      <vt:lpstr>Slide 13</vt:lpstr>
      <vt:lpstr>Nicotine Patch Therapy Background</vt:lpstr>
      <vt:lpstr>Slide 15</vt:lpstr>
      <vt:lpstr>High Dose Patch Therapy Conclusions</vt:lpstr>
      <vt:lpstr>High Dose Patch Therapy Dosing Based on Smoking Rate</vt:lpstr>
      <vt:lpstr>High Dose Patch Therapy Dose Based on Plasma Cotinine</vt:lpstr>
      <vt:lpstr>Extended Nicotine Patch Therapy</vt:lpstr>
      <vt:lpstr>Slide 20</vt:lpstr>
      <vt:lpstr>Slide 21</vt:lpstr>
      <vt:lpstr>Slide 22</vt:lpstr>
      <vt:lpstr>Slide 23</vt:lpstr>
      <vt:lpstr>Slide 24</vt:lpstr>
      <vt:lpstr>Slide 25</vt:lpstr>
      <vt:lpstr>Bupropion Background</vt:lpstr>
      <vt:lpstr>Slide 27</vt:lpstr>
      <vt:lpstr>Slide 28</vt:lpstr>
      <vt:lpstr>Bupropion for Relapse Prevention in Smokers</vt:lpstr>
      <vt:lpstr>Bupropion for Relapse Prevention Results</vt:lpstr>
      <vt:lpstr>Bupropion Side Effects</vt:lpstr>
      <vt:lpstr>Bupropion Summary</vt:lpstr>
      <vt:lpstr>Varenicline Mode of Action</vt:lpstr>
      <vt:lpstr>Varenicline  Mechanism of Action </vt:lpstr>
      <vt:lpstr>Varenicline vs. Bupropion vs. Placebo</vt:lpstr>
      <vt:lpstr>   Varenicline vs. Bupropion vs. Placebo Side Effects</vt:lpstr>
      <vt:lpstr>Maintenance of Abstinence Study Design</vt:lpstr>
      <vt:lpstr>Varenicline Maintenance Study</vt:lpstr>
      <vt:lpstr>Varenicline: FDA Warning</vt:lpstr>
      <vt:lpstr>Varenicline and Neuropsychiatric Symptoms</vt:lpstr>
      <vt:lpstr>   Varenicline Summary</vt:lpstr>
      <vt:lpstr>Triple Pharmacotherapy In Medically Ill Smokers </vt:lpstr>
      <vt:lpstr>Varenicline plus Bupropion</vt:lpstr>
      <vt:lpstr>Short-acting vs Long-acting vs Combination N=1,504</vt:lpstr>
      <vt:lpstr>Slide 45</vt:lpstr>
      <vt:lpstr>Treating Tobacco Dependence in a Medical Setting Pharmacotherapy</vt:lpstr>
      <vt:lpstr>Mayo Clinic Nicotine Dependence Center Treatment Program</vt:lpstr>
      <vt:lpstr>Slide 48</vt:lpstr>
      <vt:lpstr>Slide 49</vt:lpstr>
      <vt:lpstr>Mayo Nicotine Dependence Center Residential Treatment Program</vt:lpstr>
      <vt:lpstr>Mayo Clinic Nicotine Dependence Center April 1988 through April 2010</vt:lpstr>
      <vt:lpstr>Mayo Nicotine Dependence Center Treatment Outcomes </vt:lpstr>
      <vt:lpstr>Slide 53</vt:lpstr>
    </vt:vector>
  </TitlesOfParts>
  <Company>Mayo Foundation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Sandy Patrick</cp:lastModifiedBy>
  <cp:revision>340</cp:revision>
  <dcterms:created xsi:type="dcterms:W3CDTF">2004-08-31T18:23:00Z</dcterms:created>
  <dcterms:modified xsi:type="dcterms:W3CDTF">2010-12-20T20:28:49Z</dcterms:modified>
</cp:coreProperties>
</file>